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6" r:id="rId3"/>
    <p:sldId id="277" r:id="rId4"/>
    <p:sldId id="279" r:id="rId5"/>
    <p:sldId id="280" r:id="rId6"/>
    <p:sldId id="281" r:id="rId7"/>
    <p:sldId id="259" r:id="rId8"/>
    <p:sldId id="266" r:id="rId9"/>
    <p:sldId id="260" r:id="rId10"/>
    <p:sldId id="265" r:id="rId11"/>
    <p:sldId id="261" r:id="rId12"/>
    <p:sldId id="264" r:id="rId13"/>
    <p:sldId id="262" r:id="rId14"/>
    <p:sldId id="267" r:id="rId15"/>
    <p:sldId id="263" r:id="rId16"/>
    <p:sldId id="269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39" autoAdjust="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B6A4C-D41D-4241-AFB2-59AA64F33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9C7BB43-C265-D140-ADB8-0AF7B7F83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914D9E-61AB-9C46-9A0C-7A8E7C14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6A94DA-985D-8846-921C-913ABA6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C44928-6631-184B-92BE-3CDB62FC1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30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8F559-E964-2645-A120-3A764AEF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7EDC96-597F-3C48-9637-8183646BA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491362-43E6-0D4A-8D83-78BFF45B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E9662B-3E4B-0745-8E5F-8AFB0193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25BAAE-7E7A-104D-80A5-A652E2EE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3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D43A31-A349-1042-8A6C-B413F6DD9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5C3EB2-77BD-5544-AA45-654C100CE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E43142-D67A-9347-B740-F71F4BAF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095165-D545-E642-81AE-18A6E367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A6B274-14CC-1641-B7A4-23ECCA31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3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79EE01-EB33-774C-8024-CF016C83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718775-E0C4-EF40-93A2-3346C24DA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F3270E-CAFC-9A48-B03C-C313CF4C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8B9492-B952-5C43-A3EE-F0FD2409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CEB6EA-CF7E-F546-BE21-27F7798E3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8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DF4BE-0963-B048-BBDA-2F7881E0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8DAC49-4160-1346-94AD-F1BA7675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EC615B-E121-1B43-883E-6224FDFB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AFA219-6152-6E46-A64E-70B87259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D21BC7-C381-2B48-905E-5D6C97E6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27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BE611-677F-1B4A-B659-066D2F1A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1F26C7-649A-954A-A69B-DF11FE51E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987F48-0F77-D74B-AC97-A15B42EB0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5E1A8E-E338-2C40-9E87-C3CD10E1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2135CA3-3A59-3741-996D-CD9A7FB3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D2F10E-F54C-754C-8E8D-427E53BA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71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1CCAC-1EF9-B94B-856A-11C842E8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9E27E3-2FB0-6B41-8EE7-2805A46F5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A43D9D-55D3-7143-8946-074E3FD9B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2B45095-F31A-5B45-BC67-9BAAD251A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082A22-EB18-1144-A99F-41F01DD87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8A01D2E-FA36-D44C-B77C-21E01CDA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888AD2-2470-AA47-B312-04494DB0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097A77-6497-D548-8BAE-2E7CE214B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4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D0377-796E-0F40-B53E-DC3D5883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FE3E8A-4DA1-924A-B80F-5EA3AED6F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4EDF8A-85DA-B34C-A116-29FD1D05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DA1CBE-261E-084C-96CE-B18AC5F6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06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53470A9-C2D1-5D44-83C0-BEB5573D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43EE13-1289-BA40-BAED-2EFDF93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168196-FF24-9442-A43B-BACE72EB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53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390EAF-E4E4-CA47-9B21-EA830AE0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40D286-F247-DC41-A63A-08ACF40A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713359-77B9-EA41-9922-9426CDA80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6BC0B7-CF23-6B4E-9EFC-880FAD40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CA530C-85F8-2445-BB3B-3357C156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5EC991-1109-B045-B73B-16049E36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7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8F61D6-4AD3-BB4A-BB9B-FD37F800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475BAB7-B1F8-C640-8D2A-6DAF75A58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E5C8A4-47D3-5846-8805-83D34EE0D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C2F14C-E6FF-7149-8FD1-3E142F81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2D0406-C75E-A247-B10D-4F3FE5E5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76D70A-C605-DD4D-95A8-C6C78675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79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465BA47-970A-1F4B-8A81-66D54CF78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97D429-F0DD-2643-A609-F0D1188F2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F4642A-B9A9-9F4B-BF6D-E02E9CFB1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8591-0A0A-9B4A-A2AB-FF84E9DAEC69}" type="datetimeFigureOut">
              <a:rPr lang="it-IT" smtClean="0"/>
              <a:pPr/>
              <a:t>12/02/2019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119AF8-B729-B242-8E94-7E639AB2B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89F7F4-80A0-6B44-86B8-F280C0F8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2F39-F97E-0749-B0F9-700BA7BFD5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2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400" dirty="0" smtClean="0"/>
              <a:t>Scuola diocesana di Teologia </a:t>
            </a:r>
            <a:br>
              <a:rPr lang="it-IT" sz="4400" dirty="0" smtClean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San Marco Evangelista</a:t>
            </a:r>
            <a:br>
              <a:rPr lang="it-IT" sz="4400" dirty="0" smtClean="0"/>
            </a:b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4000" dirty="0" smtClean="0"/>
              <a:t>Corso di Pastorale</a:t>
            </a:r>
          </a:p>
          <a:p>
            <a:endParaRPr lang="it-IT" sz="4000" dirty="0" smtClean="0"/>
          </a:p>
          <a:p>
            <a:r>
              <a:rPr lang="it-IT" sz="4800" b="1" dirty="0" smtClean="0"/>
              <a:t>Educare alla fede</a:t>
            </a:r>
            <a:endParaRPr lang="it-IT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6C40A-2DDE-0046-BB06-433A7411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2.b.   Catechesi </a:t>
            </a:r>
            <a:r>
              <a:rPr lang="it-IT" b="1" dirty="0" smtClean="0">
                <a:solidFill>
                  <a:srgbClr val="FF0000"/>
                </a:solidFill>
              </a:rPr>
              <a:t>dell’iniziazione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606FA0-C95A-CA44-B3AB-27AC4CDA3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5036"/>
            <a:ext cx="10515600" cy="3141940"/>
          </a:xfrm>
        </p:spPr>
        <p:txBody>
          <a:bodyPr>
            <a:noAutofit/>
          </a:bodyPr>
          <a:lstStyle/>
          <a:p>
            <a:r>
              <a:rPr lang="it-IT" sz="3200"/>
              <a:t>Progettualità lunga ed aperta, senza la pretesa di esaustività a breve termine</a:t>
            </a:r>
          </a:p>
          <a:p>
            <a:r>
              <a:rPr lang="it-IT" sz="3200"/>
              <a:t>Prospettiva ‘verticale’, cammino lungo una vita, con attenzione ad ogni sua fase</a:t>
            </a:r>
          </a:p>
          <a:p>
            <a:r>
              <a:rPr lang="it-IT" sz="3200"/>
              <a:t>Obiettivo: accompagnare a comprendere e maturare atteggiamenti</a:t>
            </a:r>
          </a:p>
          <a:p>
            <a:r>
              <a:rPr lang="it-IT" sz="3200"/>
              <a:t>Metodo graduale e progressivo </a:t>
            </a:r>
          </a:p>
        </p:txBody>
      </p:sp>
    </p:spTree>
    <p:extLst>
      <p:ext uri="{BB962C8B-B14F-4D97-AF65-F5344CB8AC3E}">
        <p14:creationId xmlns:p14="http://schemas.microsoft.com/office/powerpoint/2010/main" val="1720083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FCB52-0FEF-B541-8A2B-6AE262685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3.a.   Catechesi degli incontri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725726-5EC1-DB4E-8E7C-B633EEE6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671"/>
            <a:ext cx="10515600" cy="2716089"/>
          </a:xfrm>
        </p:spPr>
        <p:txBody>
          <a:bodyPr>
            <a:noAutofit/>
          </a:bodyPr>
          <a:lstStyle/>
          <a:p>
            <a:r>
              <a:rPr lang="it-IT" sz="3200" dirty="0"/>
              <a:t>Sbilanciamento sul programma e la </a:t>
            </a:r>
            <a:r>
              <a:rPr lang="it-IT" sz="3200" dirty="0" smtClean="0"/>
              <a:t>programmazione</a:t>
            </a:r>
          </a:p>
          <a:p>
            <a:r>
              <a:rPr lang="it-IT" sz="3200" dirty="0" smtClean="0"/>
              <a:t>Metodo degli incontri strutturati</a:t>
            </a:r>
            <a:endParaRPr lang="it-IT" sz="3200" dirty="0"/>
          </a:p>
          <a:p>
            <a:r>
              <a:rPr lang="it-IT" sz="3200" dirty="0"/>
              <a:t>Schematismo e </a:t>
            </a:r>
            <a:r>
              <a:rPr lang="it-IT" sz="3200" dirty="0" smtClean="0"/>
              <a:t>tecnicismo </a:t>
            </a:r>
            <a:r>
              <a:rPr lang="it-IT" sz="3200" dirty="0"/>
              <a:t>pastorale, col rischio di proposte artificiose e disincarnate</a:t>
            </a:r>
          </a:p>
          <a:p>
            <a:r>
              <a:rPr lang="it-IT" sz="3200" dirty="0"/>
              <a:t>Ingente, ma spesso inutile dispendio di energie </a:t>
            </a:r>
          </a:p>
          <a:p>
            <a:pPr marL="0" indent="0">
              <a:buNone/>
            </a:pPr>
            <a:r>
              <a:rPr lang="it-IT" sz="3200" dirty="0"/>
              <a:t> 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2011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1CFF3F-68B8-6F4A-B2F5-DA3EE338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3.b.  Catechesi </a:t>
            </a:r>
            <a:r>
              <a:rPr lang="it-IT" b="1" dirty="0" smtClean="0">
                <a:solidFill>
                  <a:srgbClr val="FF0000"/>
                </a:solidFill>
              </a:rPr>
              <a:t>dell’incontro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B86FD-968F-444C-8676-46FF898F1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920"/>
            <a:ext cx="10515600" cy="2605321"/>
          </a:xfrm>
        </p:spPr>
        <p:txBody>
          <a:bodyPr>
            <a:normAutofit lnSpcReduction="10000"/>
          </a:bodyPr>
          <a:lstStyle/>
          <a:p>
            <a:r>
              <a:rPr lang="it-IT" sz="3200" dirty="0"/>
              <a:t> Speciale cura delle relazioni educative</a:t>
            </a:r>
          </a:p>
          <a:p>
            <a:r>
              <a:rPr lang="it-IT" sz="3200" dirty="0"/>
              <a:t>Centralità </a:t>
            </a:r>
            <a:r>
              <a:rPr lang="it-IT" sz="3200" dirty="0" smtClean="0"/>
              <a:t>dell’incontro </a:t>
            </a:r>
            <a:r>
              <a:rPr lang="it-IT" sz="3200" dirty="0"/>
              <a:t>con Dio che si deve favorire e veicolare, in </a:t>
            </a:r>
            <a:r>
              <a:rPr lang="it-IT" sz="3200" dirty="0" err="1"/>
              <a:t>special</a:t>
            </a:r>
            <a:r>
              <a:rPr lang="it-IT" sz="3200" dirty="0"/>
              <a:t> modo nella dimensione comunitaria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Docilità all’azione dello Spirito </a:t>
            </a:r>
            <a:endParaRPr lang="it-IT" sz="3200" dirty="0"/>
          </a:p>
          <a:p>
            <a:r>
              <a:rPr lang="it-IT" sz="3200" dirty="0"/>
              <a:t>Modalità destrutturate di accompagnamento. </a:t>
            </a:r>
          </a:p>
        </p:txBody>
      </p:sp>
    </p:spTree>
    <p:extLst>
      <p:ext uri="{BB962C8B-B14F-4D97-AF65-F5344CB8AC3E}">
        <p14:creationId xmlns:p14="http://schemas.microsoft.com/office/powerpoint/2010/main" val="12373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6B9C6B-9F69-6642-BB7E-E0D19769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4.a.  Catechesi della dottrina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FF801-7774-E646-9983-9E82D30ED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258"/>
            <a:ext cx="10515600" cy="3128275"/>
          </a:xfrm>
        </p:spPr>
        <p:txBody>
          <a:bodyPr>
            <a:normAutofit/>
          </a:bodyPr>
          <a:lstStyle/>
          <a:p>
            <a:r>
              <a:rPr lang="it-IT" sz="3200" dirty="0"/>
              <a:t>Sbilanciamento sui </a:t>
            </a:r>
            <a:r>
              <a:rPr lang="it-IT" sz="3200" dirty="0" smtClean="0"/>
              <a:t>contenuti e scarsa attenzione al metodo</a:t>
            </a:r>
            <a:endParaRPr lang="it-IT" sz="3200" dirty="0"/>
          </a:p>
          <a:p>
            <a:r>
              <a:rPr lang="it-IT" sz="3200" dirty="0"/>
              <a:t>Rischio di esporre teorie separate dalla </a:t>
            </a:r>
            <a:r>
              <a:rPr lang="it-IT" sz="3200" dirty="0" smtClean="0"/>
              <a:t>realtà, insignificanti per la vita concreta</a:t>
            </a:r>
            <a:endParaRPr lang="it-IT" sz="3200" dirty="0"/>
          </a:p>
          <a:p>
            <a:r>
              <a:rPr lang="it-IT" sz="3200" dirty="0"/>
              <a:t>I valori e gli atteggiamenti, quando proposti, non vengono effettivamente assimilati e </a:t>
            </a:r>
            <a:r>
              <a:rPr lang="it-IT" sz="3200" dirty="0" smtClean="0"/>
              <a:t>vissuti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9974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C248E-1688-C149-BC96-CA08E592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4.b.   Catechesi esperienziale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ED5002-3312-9841-9902-DB111F0B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856" y="1690688"/>
            <a:ext cx="10515600" cy="4351338"/>
          </a:xfrm>
        </p:spPr>
        <p:txBody>
          <a:bodyPr>
            <a:noAutofit/>
          </a:bodyPr>
          <a:lstStyle/>
          <a:p>
            <a:r>
              <a:rPr lang="it-IT" sz="3200" dirty="0"/>
              <a:t>Esperienza vitale come punto di partenza e di arrivo della catechesi</a:t>
            </a:r>
          </a:p>
          <a:p>
            <a:r>
              <a:rPr lang="it-IT" sz="3200" dirty="0"/>
              <a:t>Dialogo tra Vangelo e vita, perché il messaggio la trasformi, ispiri le scelte, susciti atteggiamenti</a:t>
            </a:r>
          </a:p>
          <a:p>
            <a:r>
              <a:rPr lang="it-IT" sz="3200" dirty="0"/>
              <a:t>Metodo esperienziale: ascolto della realtà delle persone, testimonianze autentiche di vita, comunicare, trasmettere e far vivere esperienze significative. </a:t>
            </a:r>
          </a:p>
          <a:p>
            <a:r>
              <a:rPr lang="it-IT" sz="3200" dirty="0"/>
              <a:t>Attenzione ai linguaggi: Lasciar parlare i simboli, le realtà, le circostanze</a:t>
            </a:r>
          </a:p>
        </p:txBody>
      </p:sp>
    </p:spTree>
    <p:extLst>
      <p:ext uri="{BB962C8B-B14F-4D97-AF65-F5344CB8AC3E}">
        <p14:creationId xmlns:p14="http://schemas.microsoft.com/office/powerpoint/2010/main" val="379856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95248-21B0-2E40-AB0B-3B28969B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5.a.   Catechesi «generalista»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1205EF-4EA0-3446-9F48-0CCD94F08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26" y="2071678"/>
            <a:ext cx="10515600" cy="2532069"/>
          </a:xfrm>
        </p:spPr>
        <p:txBody>
          <a:bodyPr>
            <a:normAutofit/>
          </a:bodyPr>
          <a:lstStyle/>
          <a:p>
            <a:r>
              <a:rPr lang="it-IT" sz="3200" dirty="0"/>
              <a:t>Insegnamento etico, trasmissione di valori</a:t>
            </a:r>
          </a:p>
          <a:p>
            <a:r>
              <a:rPr lang="it-IT" sz="3200" dirty="0"/>
              <a:t>Obiettivi di socializzazione più o meno religiosi</a:t>
            </a:r>
          </a:p>
          <a:p>
            <a:r>
              <a:rPr lang="it-IT" sz="3200" dirty="0"/>
              <a:t>Rischio di un proposta </a:t>
            </a:r>
            <a:r>
              <a:rPr lang="it-IT" sz="3200" dirty="0" smtClean="0"/>
              <a:t>relativista</a:t>
            </a:r>
            <a:r>
              <a:rPr lang="it-IT" sz="3200" dirty="0"/>
              <a:t>, ‘senza Cristo’ </a:t>
            </a:r>
          </a:p>
        </p:txBody>
      </p:sp>
    </p:spTree>
    <p:extLst>
      <p:ext uri="{BB962C8B-B14F-4D97-AF65-F5344CB8AC3E}">
        <p14:creationId xmlns:p14="http://schemas.microsoft.com/office/powerpoint/2010/main" val="290235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7C3F3-975E-2B4B-9286-A5DD48F8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5.b.   Catechesi salvifica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4217E2-FCB7-BC48-890B-0071D3798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588" y="2000240"/>
            <a:ext cx="10515600" cy="246063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Incontro con Cristo</a:t>
            </a:r>
            <a:endParaRPr lang="it-IT" sz="3200" dirty="0"/>
          </a:p>
          <a:p>
            <a:r>
              <a:rPr lang="it-IT" sz="3200" dirty="0" smtClean="0"/>
              <a:t>Costruzione del Regno di Dio</a:t>
            </a:r>
            <a:endParaRPr lang="it-IT" sz="3200" dirty="0"/>
          </a:p>
          <a:p>
            <a:r>
              <a:rPr lang="it-IT" sz="3200" dirty="0"/>
              <a:t>Salvezza personale e comunitaria 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8501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79CCBC-54B5-0F45-91A1-9C1ECC63D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482"/>
            <a:ext cx="10515600" cy="1325563"/>
          </a:xfrm>
        </p:spPr>
        <p:txBody>
          <a:bodyPr/>
          <a:lstStyle/>
          <a:p>
            <a:pPr algn="ctr"/>
            <a:r>
              <a:rPr lang="it-IT" b="1"/>
              <a:t>6.a.  Catechesi settoriale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A1D174-26DA-364F-83AF-D1D5A4314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588" y="2143116"/>
            <a:ext cx="10515600" cy="2317755"/>
          </a:xfrm>
        </p:spPr>
        <p:txBody>
          <a:bodyPr>
            <a:noAutofit/>
          </a:bodyPr>
          <a:lstStyle/>
          <a:p>
            <a:r>
              <a:rPr lang="it-IT" sz="3200" dirty="0" smtClean="0"/>
              <a:t>Gruppi</a:t>
            </a:r>
            <a:r>
              <a:rPr lang="it-IT" sz="3200" dirty="0"/>
              <a:t>, </a:t>
            </a:r>
            <a:r>
              <a:rPr lang="it-IT" sz="3200" dirty="0" smtClean="0"/>
              <a:t>soggetti</a:t>
            </a:r>
            <a:r>
              <a:rPr lang="it-IT" sz="3200" dirty="0"/>
              <a:t>, ambiti, tematiche, contenuti separati e parziali.  </a:t>
            </a:r>
          </a:p>
          <a:p>
            <a:r>
              <a:rPr lang="it-IT" sz="3200" dirty="0"/>
              <a:t>Chiusura asfittica </a:t>
            </a:r>
            <a:r>
              <a:rPr lang="it-IT" sz="3200" dirty="0" smtClean="0"/>
              <a:t>tra le </a:t>
            </a:r>
            <a:r>
              <a:rPr lang="it-IT" sz="3200" dirty="0"/>
              <a:t>mura della </a:t>
            </a:r>
            <a:r>
              <a:rPr lang="it-IT" sz="3200" dirty="0" smtClean="0"/>
              <a:t>parrocchia</a:t>
            </a:r>
            <a:endParaRPr lang="it-IT" sz="3200" dirty="0"/>
          </a:p>
          <a:p>
            <a:r>
              <a:rPr lang="it-IT" sz="3200" dirty="0" smtClean="0"/>
              <a:t> Attenzione limitata alle questioni interne, atteggiamento di ‘purismo religioso’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06293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F884D-C68C-784B-A43D-70853CDD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6.b.   Catechesi integrata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B67841-E9A4-9A4E-8E49-B75FEFD8F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64" y="2000240"/>
            <a:ext cx="10515600" cy="2904591"/>
          </a:xfrm>
        </p:spPr>
        <p:txBody>
          <a:bodyPr>
            <a:normAutofit/>
          </a:bodyPr>
          <a:lstStyle/>
          <a:p>
            <a:pPr marL="0" indent="0"/>
            <a:r>
              <a:rPr lang="it-IT" sz="3200" dirty="0" smtClean="0"/>
              <a:t> Unità </a:t>
            </a:r>
            <a:r>
              <a:rPr lang="it-IT" sz="3200" dirty="0"/>
              <a:t>del </a:t>
            </a:r>
            <a:r>
              <a:rPr lang="it-IT" sz="3200" dirty="0" smtClean="0"/>
              <a:t>soggetto</a:t>
            </a:r>
          </a:p>
          <a:p>
            <a:pPr marL="0" indent="0"/>
            <a:r>
              <a:rPr lang="it-IT" sz="3200" dirty="0" smtClean="0"/>
              <a:t> Educazione integrale</a:t>
            </a:r>
          </a:p>
          <a:p>
            <a:pPr marL="0" indent="0"/>
            <a:r>
              <a:rPr lang="it-IT" sz="3200" dirty="0" smtClean="0"/>
              <a:t> Vivere </a:t>
            </a:r>
            <a:r>
              <a:rPr lang="it-IT" sz="3200" dirty="0"/>
              <a:t>le implicazioni dei misteri cristiani, all‘altezza della portata rivoluzionaria del messaggio </a:t>
            </a:r>
            <a:r>
              <a:rPr lang="it-IT" sz="3200" dirty="0" smtClean="0"/>
              <a:t>evangelico, </a:t>
            </a:r>
            <a:r>
              <a:rPr lang="it-IT" sz="3200" dirty="0"/>
              <a:t>con verità e carità</a:t>
            </a:r>
          </a:p>
        </p:txBody>
      </p:sp>
    </p:spTree>
    <p:extLst>
      <p:ext uri="{BB962C8B-B14F-4D97-AF65-F5344CB8AC3E}">
        <p14:creationId xmlns:p14="http://schemas.microsoft.com/office/powerpoint/2010/main" val="531404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9588" y="5714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dirty="0" smtClean="0"/>
              <a:t>Teologia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1026" y="2214554"/>
            <a:ext cx="10515600" cy="3857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smtClean="0"/>
              <a:t>Servizio </a:t>
            </a:r>
            <a:r>
              <a:rPr lang="it-IT" sz="3200" b="1" i="1" dirty="0" smtClean="0"/>
              <a:t>INTELLETTUALE</a:t>
            </a:r>
            <a:r>
              <a:rPr lang="it-IT" sz="3200" dirty="0" smtClean="0"/>
              <a:t>, il cui scopo è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3200" dirty="0" smtClean="0"/>
              <a:t>Dare fondazione, sistematizzazione ed approfondimento scientifici al vissuto di fede della prassi ecclesiale</a:t>
            </a:r>
          </a:p>
          <a:p>
            <a:pPr algn="ctr">
              <a:buNone/>
            </a:pPr>
            <a:endParaRPr lang="it-IT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23836" y="500042"/>
            <a:ext cx="11072890" cy="5357850"/>
          </a:xfrm>
        </p:spPr>
        <p:txBody>
          <a:bodyPr>
            <a:noAutofit/>
          </a:bodyPr>
          <a:lstStyle/>
          <a:p>
            <a:pPr algn="l"/>
            <a:r>
              <a:rPr lang="it-IT" sz="4000" b="1" dirty="0" smtClean="0"/>
              <a:t>+ </a:t>
            </a:r>
            <a:r>
              <a:rPr lang="it-IT" sz="3600" b="1" dirty="0" smtClean="0"/>
              <a:t> Dal Vangelo secondo Marco (6, 1-6)</a:t>
            </a:r>
          </a:p>
          <a:p>
            <a:pPr algn="l"/>
            <a:endParaRPr lang="it-IT" sz="3600" b="1" dirty="0" smtClean="0"/>
          </a:p>
          <a:p>
            <a:pPr algn="l">
              <a:lnSpc>
                <a:spcPct val="100000"/>
              </a:lnSpc>
            </a:pPr>
            <a:r>
              <a:rPr lang="it-IT" sz="3400" b="1" dirty="0" smtClean="0">
                <a:cs typeface="Times New Roman" pitchFamily="18" charset="0"/>
              </a:rPr>
              <a:t>I</a:t>
            </a:r>
            <a:r>
              <a:rPr lang="it-IT" sz="3400" dirty="0" smtClean="0">
                <a:cs typeface="Times New Roman" pitchFamily="18" charset="0"/>
              </a:rPr>
              <a:t>n quel tempo, Gesù venne nella sua patria e i suoi discepoli lo seguirono. Giunto il sabato, si mise a insegnare nella sinagoga. E molti, ascoltando, rimanevano stupiti e dicevano: «Da dove gli vengono queste cose? E che sapienza è quella che gli è stata data? E i prodigi come quelli compiuti dalle sue mani? Non è costui il falegname, il figlio di Maria, il fratello di Giacomo, di </a:t>
            </a:r>
            <a:r>
              <a:rPr lang="it-IT" sz="3400" dirty="0" err="1" smtClean="0">
                <a:cs typeface="Times New Roman" pitchFamily="18" charset="0"/>
              </a:rPr>
              <a:t>Ioses</a:t>
            </a:r>
            <a:r>
              <a:rPr lang="it-IT" sz="3400" dirty="0" smtClean="0">
                <a:cs typeface="Times New Roman" pitchFamily="18" charset="0"/>
              </a:rPr>
              <a:t>, di Giuda e di Simone? E le sue sorelle, non stanno qui da noi?». </a:t>
            </a:r>
            <a:endParaRPr lang="it-IT" sz="3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09BEC-AB43-104E-A884-8E2F80892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68" y="1000108"/>
            <a:ext cx="9144000" cy="677377"/>
          </a:xfrm>
        </p:spPr>
        <p:txBody>
          <a:bodyPr>
            <a:normAutofit fontScale="90000"/>
          </a:bodyPr>
          <a:lstStyle/>
          <a:p>
            <a:r>
              <a:rPr lang="it-IT" dirty="0"/>
              <a:t>Catechesi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8DD6F9-45AA-8D49-82B2-B92EFA32B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026" y="2320425"/>
            <a:ext cx="10287072" cy="1655762"/>
          </a:xfrm>
        </p:spPr>
        <p:txBody>
          <a:bodyPr>
            <a:noAutofit/>
          </a:bodyPr>
          <a:lstStyle/>
          <a:p>
            <a:r>
              <a:rPr lang="it-IT" sz="3200" dirty="0" smtClean="0"/>
              <a:t>Servizio </a:t>
            </a:r>
            <a:r>
              <a:rPr lang="it-IT" sz="3200" b="1" i="1" dirty="0" smtClean="0"/>
              <a:t>COMUNICATIVO</a:t>
            </a:r>
            <a:r>
              <a:rPr lang="it-IT" sz="3200" dirty="0" smtClean="0"/>
              <a:t>, il cui scopo è</a:t>
            </a:r>
          </a:p>
          <a:p>
            <a:endParaRPr lang="it-IT" sz="3200" dirty="0" smtClean="0"/>
          </a:p>
          <a:p>
            <a:r>
              <a:rPr lang="it-IT" sz="3200" dirty="0" smtClean="0"/>
              <a:t>la </a:t>
            </a:r>
            <a:r>
              <a:rPr lang="it-IT" sz="3200" b="1" dirty="0" smtClean="0"/>
              <a:t>CRESCITA DELLA FEDE </a:t>
            </a:r>
            <a:r>
              <a:rPr lang="it-IT" sz="3200" dirty="0" smtClean="0"/>
              <a:t>di persone e gruppi concreti, attraverso un cammino di integrazione del messaggio cristiano con le loro esigenze, problemi e attese.</a:t>
            </a:r>
          </a:p>
          <a:p>
            <a:endParaRPr lang="it-IT" sz="3200" dirty="0" smtClean="0"/>
          </a:p>
          <a:p>
            <a:pPr algn="l"/>
            <a:r>
              <a:rPr lang="it-IT" sz="3100" dirty="0" smtClean="0"/>
              <a:t>Questione dell’educazione  </a:t>
            </a:r>
            <a:r>
              <a:rPr lang="it-IT" sz="3100" b="1" i="1" dirty="0" smtClean="0"/>
              <a:t>alla</a:t>
            </a:r>
            <a:r>
              <a:rPr lang="it-IT" sz="3100" dirty="0" smtClean="0"/>
              <a:t> fede, </a:t>
            </a:r>
            <a:r>
              <a:rPr lang="it-IT" sz="3100" b="1" i="1" dirty="0" smtClean="0"/>
              <a:t>della</a:t>
            </a:r>
            <a:r>
              <a:rPr lang="it-IT" sz="3100" dirty="0" smtClean="0"/>
              <a:t> fede, </a:t>
            </a:r>
            <a:r>
              <a:rPr lang="it-IT" sz="3100" b="1" i="1" dirty="0" smtClean="0"/>
              <a:t>nella</a:t>
            </a:r>
            <a:r>
              <a:rPr lang="it-IT" sz="3100" dirty="0" smtClean="0"/>
              <a:t> fede …?</a:t>
            </a:r>
          </a:p>
          <a:p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93184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65C93A-0E4E-8B4A-8442-13EEF385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588" y="7143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dirty="0"/>
              <a:t>Evangelizzazione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452E76-4F96-E94B-ACDA-021B45FB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26" y="2285992"/>
            <a:ext cx="10187022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smtClean="0"/>
              <a:t>Diffusione ed inculturazione del messaggio del Vangelo, nella vita delle persone, delle comunità e della società. 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3200" dirty="0" smtClean="0"/>
              <a:t>La catechesi è un momento di essa, ma non coincidono</a:t>
            </a:r>
          </a:p>
        </p:txBody>
      </p:sp>
    </p:spTree>
    <p:extLst>
      <p:ext uri="{BB962C8B-B14F-4D97-AF65-F5344CB8AC3E}">
        <p14:creationId xmlns:p14="http://schemas.microsoft.com/office/powerpoint/2010/main" val="309649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8150" y="1000108"/>
            <a:ext cx="10615650" cy="5176855"/>
          </a:xfrm>
        </p:spPr>
        <p:txBody>
          <a:bodyPr/>
          <a:lstStyle/>
          <a:p>
            <a:pPr>
              <a:buNone/>
            </a:pPr>
            <a:r>
              <a:rPr lang="it-IT" sz="3600" dirty="0" smtClean="0"/>
              <a:t>Ed era per loro motivo di scandalo. Ma Gesù disse loro:</a:t>
            </a:r>
          </a:p>
          <a:p>
            <a:pPr>
              <a:buNone/>
            </a:pPr>
            <a:r>
              <a:rPr lang="it-IT" sz="3600" dirty="0" smtClean="0"/>
              <a:t>«Un profeta non è disprezzato se non nella sua patria,</a:t>
            </a:r>
          </a:p>
          <a:p>
            <a:pPr>
              <a:buNone/>
            </a:pPr>
            <a:r>
              <a:rPr lang="it-IT" sz="3600" dirty="0" smtClean="0"/>
              <a:t>tra i suoi parenti e in casa sua». E lì non poteva</a:t>
            </a:r>
          </a:p>
          <a:p>
            <a:pPr>
              <a:buNone/>
            </a:pPr>
            <a:r>
              <a:rPr lang="it-IT" sz="3600" dirty="0" smtClean="0"/>
              <a:t>compiere nessun prodigio, ma solo impose le mani a</a:t>
            </a:r>
          </a:p>
          <a:p>
            <a:pPr>
              <a:buNone/>
            </a:pPr>
            <a:r>
              <a:rPr lang="it-IT" sz="3600" dirty="0" smtClean="0"/>
              <a:t>pochi malati e li guarì. E si meravigliava della loro</a:t>
            </a:r>
          </a:p>
          <a:p>
            <a:pPr>
              <a:buNone/>
            </a:pPr>
            <a:r>
              <a:rPr lang="it-IT" sz="3600" dirty="0" smtClean="0"/>
              <a:t>incredulità.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9588" y="857232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it-IT" sz="3200" dirty="0" smtClean="0"/>
              <a:t>Evidenziare </a:t>
            </a:r>
            <a:r>
              <a:rPr lang="it-IT" sz="3200" b="1" dirty="0" smtClean="0">
                <a:solidFill>
                  <a:srgbClr val="FF0000"/>
                </a:solidFill>
              </a:rPr>
              <a:t>punti di forza</a:t>
            </a:r>
            <a:r>
              <a:rPr lang="it-IT" sz="3200" b="1" dirty="0" smtClean="0"/>
              <a:t> </a:t>
            </a:r>
            <a:r>
              <a:rPr lang="it-IT" sz="3200" dirty="0" smtClean="0"/>
              <a:t>e </a:t>
            </a:r>
            <a:r>
              <a:rPr lang="it-IT" sz="3200" b="1" i="1" dirty="0" smtClean="0"/>
              <a:t>criticità</a:t>
            </a:r>
            <a:r>
              <a:rPr lang="it-IT" sz="3200" dirty="0" smtClean="0"/>
              <a:t> rispetto ai seguenti punti</a:t>
            </a:r>
          </a:p>
          <a:p>
            <a:pPr>
              <a:buNone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Efficacia del metodo in ordine agli obiettivi prefissati</a:t>
            </a:r>
          </a:p>
          <a:p>
            <a:pPr marL="514350" indent="-514350">
              <a:buAutoNum type="arabicPeriod"/>
            </a:pPr>
            <a:r>
              <a:rPr lang="it-IT" dirty="0" smtClean="0"/>
              <a:t>Nesso tra fede e vita</a:t>
            </a:r>
          </a:p>
          <a:p>
            <a:pPr marL="514350" indent="-514350">
              <a:buAutoNum type="arabicPeriod"/>
            </a:pPr>
            <a:r>
              <a:rPr lang="it-IT" dirty="0" smtClean="0"/>
              <a:t>Equilibrio tra le dimensioni della vita cristiana: annuncio, celebrazione/liturgia, comunione ecclesiale, carità/servizio</a:t>
            </a:r>
          </a:p>
          <a:p>
            <a:pPr marL="514350" indent="-514350">
              <a:buAutoNum type="arabicPeriod"/>
            </a:pPr>
            <a:r>
              <a:rPr lang="it-IT" dirty="0" smtClean="0"/>
              <a:t>Tipologia e qualità dei contenuti</a:t>
            </a:r>
          </a:p>
          <a:p>
            <a:pPr marL="514350" indent="-514350">
              <a:buAutoNum type="arabicPeriod"/>
            </a:pPr>
            <a:r>
              <a:rPr lang="it-IT" dirty="0" smtClean="0"/>
              <a:t>Considerazioni generali e particolari sul progetto nel suo complesso</a:t>
            </a:r>
          </a:p>
          <a:p>
            <a:pPr marL="514350" indent="-514350">
              <a:buAutoNum type="arabicPeriod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9588" y="571480"/>
            <a:ext cx="10544212" cy="560548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Pluralità di soggetti – comunità ; coinvolgimento famiglie</a:t>
            </a:r>
          </a:p>
          <a:p>
            <a:r>
              <a:rPr lang="it-IT" dirty="0" smtClean="0"/>
              <a:t>Testimonianza</a:t>
            </a:r>
          </a:p>
          <a:p>
            <a:r>
              <a:rPr lang="it-IT" dirty="0" smtClean="0"/>
              <a:t>Annuncio, celebrazione, dimensione comunitaria</a:t>
            </a:r>
          </a:p>
          <a:p>
            <a:r>
              <a:rPr lang="it-IT" dirty="0" smtClean="0"/>
              <a:t>Contatto con la Parola, e nesso Parola - vita</a:t>
            </a:r>
          </a:p>
          <a:p>
            <a:r>
              <a:rPr lang="it-IT" dirty="0" smtClean="0"/>
              <a:t>Relazioni, fare gruppo, accoglienza</a:t>
            </a:r>
          </a:p>
          <a:p>
            <a:r>
              <a:rPr lang="it-IT" dirty="0" smtClean="0"/>
              <a:t>Preparazione e formazione degli evangelizzatori, figure di riferimento</a:t>
            </a:r>
          </a:p>
          <a:p>
            <a:r>
              <a:rPr lang="it-IT" dirty="0" smtClean="0"/>
              <a:t>Accuratezza e scientificità nella programmazione</a:t>
            </a:r>
          </a:p>
          <a:p>
            <a:r>
              <a:rPr lang="it-IT" dirty="0" smtClean="0"/>
              <a:t>Obiettivo: affrontare il sacramento</a:t>
            </a:r>
          </a:p>
          <a:p>
            <a:r>
              <a:rPr lang="it-IT" dirty="0" smtClean="0"/>
              <a:t>Metodo strutturato e definito</a:t>
            </a:r>
          </a:p>
          <a:p>
            <a:r>
              <a:rPr lang="it-IT" dirty="0" smtClean="0"/>
              <a:t>Proporre un cammino </a:t>
            </a:r>
          </a:p>
          <a:p>
            <a:r>
              <a:rPr lang="it-IT" dirty="0" smtClean="0"/>
              <a:t>Strutturazione del percorso in incontri a cadenza regolare</a:t>
            </a:r>
          </a:p>
          <a:p>
            <a:r>
              <a:rPr lang="it-IT" dirty="0" smtClean="0"/>
              <a:t>Iniziazione o conclusione?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9588" y="642918"/>
            <a:ext cx="10544212" cy="5534045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Destinatari: non solo i ragazzi, anche gli adulti</a:t>
            </a:r>
          </a:p>
          <a:p>
            <a:r>
              <a:rPr lang="it-IT" dirty="0" smtClean="0"/>
              <a:t>Provocazione</a:t>
            </a:r>
          </a:p>
          <a:p>
            <a:r>
              <a:rPr lang="it-IT" dirty="0" smtClean="0"/>
              <a:t>Puntare a una crescita cristiana</a:t>
            </a:r>
          </a:p>
          <a:p>
            <a:r>
              <a:rPr lang="it-IT" dirty="0" smtClean="0"/>
              <a:t>Vivere la fede in famiglia</a:t>
            </a:r>
          </a:p>
          <a:p>
            <a:r>
              <a:rPr lang="it-IT" dirty="0" smtClean="0"/>
              <a:t>Conciliare i tempi della catechesi con i ritmi della vita</a:t>
            </a:r>
          </a:p>
          <a:p>
            <a:r>
              <a:rPr lang="it-IT" dirty="0" smtClean="0"/>
              <a:t>Conoscere i destinatari e la loro situazione di vita</a:t>
            </a:r>
          </a:p>
          <a:p>
            <a:r>
              <a:rPr lang="it-IT" dirty="0" smtClean="0"/>
              <a:t>Catechesi che cambia la vita</a:t>
            </a:r>
          </a:p>
          <a:p>
            <a:r>
              <a:rPr lang="it-IT" dirty="0" smtClean="0"/>
              <a:t>Contenuti: tradizione della chiesa</a:t>
            </a:r>
          </a:p>
          <a:p>
            <a:r>
              <a:rPr lang="it-IT" dirty="0" smtClean="0"/>
              <a:t>Protagonismo dei ragazzi, valorizzazione dei talenti, coinvolgere</a:t>
            </a:r>
          </a:p>
          <a:p>
            <a:r>
              <a:rPr lang="it-IT" dirty="0" smtClean="0"/>
              <a:t>Metodologie alternative</a:t>
            </a:r>
          </a:p>
          <a:p>
            <a:r>
              <a:rPr lang="it-IT" dirty="0" smtClean="0"/>
              <a:t>Grande dispendio di energie</a:t>
            </a:r>
          </a:p>
          <a:p>
            <a:r>
              <a:rPr lang="it-IT" dirty="0" smtClean="0"/>
              <a:t>Autenticità delle esperienze</a:t>
            </a:r>
          </a:p>
          <a:p>
            <a:r>
              <a:rPr lang="it-IT" dirty="0" smtClean="0"/>
              <a:t>Gruppo : risorsa o limite?</a:t>
            </a:r>
          </a:p>
          <a:p>
            <a:r>
              <a:rPr lang="it-IT" dirty="0" smtClean="0"/>
              <a:t>Dall’esperienza straordinaria all’</a:t>
            </a:r>
            <a:r>
              <a:rPr lang="it-IT" dirty="0" err="1" smtClean="0"/>
              <a:t>ordinarietà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FFB9F7-E851-BD45-A683-F162E26D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1.a.     Catechesi «bambina»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22ACB-A8E4-BC45-868D-8E34EA99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90" y="1779629"/>
            <a:ext cx="10515600" cy="4351338"/>
          </a:xfrm>
        </p:spPr>
        <p:txBody>
          <a:bodyPr>
            <a:normAutofit/>
          </a:bodyPr>
          <a:lstStyle/>
          <a:p>
            <a:r>
              <a:rPr lang="it-IT" sz="3200"/>
              <a:t>Tradizionalismo, si è sempre fatto così </a:t>
            </a:r>
          </a:p>
          <a:p>
            <a:r>
              <a:rPr lang="it-IT" sz="3200"/>
              <a:t>Atteggiamento rassicurante e conservatore, che non fa progredire e maturare, ma conduce ad un allineamento conformista</a:t>
            </a:r>
          </a:p>
          <a:p>
            <a:r>
              <a:rPr lang="it-IT" sz="3200"/>
              <a:t>proposte ‘infantili’ nella progettualità, negli obiettivi, nei contenuti. </a:t>
            </a:r>
          </a:p>
          <a:p>
            <a:pPr marL="0" indent="0">
              <a:buNone/>
            </a:pPr>
            <a:endParaRPr lang="it-IT" sz="3200"/>
          </a:p>
          <a:p>
            <a:pPr marL="0" indent="0">
              <a:buNone/>
            </a:pPr>
            <a:endParaRPr lang="it-IT" sz="3200"/>
          </a:p>
          <a:p>
            <a:pPr marL="0" indent="0">
              <a:buNone/>
            </a:pPr>
            <a:endParaRPr lang="it-IT" sz="3200"/>
          </a:p>
          <a:p>
            <a:pPr marL="0" indent="0">
              <a:buNone/>
            </a:pPr>
            <a:endParaRPr lang="it-IT" sz="3200"/>
          </a:p>
        </p:txBody>
      </p:sp>
    </p:spTree>
    <p:extLst>
      <p:ext uri="{BB962C8B-B14F-4D97-AF65-F5344CB8AC3E}">
        <p14:creationId xmlns:p14="http://schemas.microsoft.com/office/powerpoint/2010/main" val="236543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7A8755-33F5-6C42-BB87-3F492DCB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1.b.    Catechesi «adulta»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A62040-FA76-A64E-AD0A-78C2FC11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t-IT" sz="3200"/>
              <a:t>In ascolto dello Spirito, discernendo i segni dei tempi</a:t>
            </a:r>
          </a:p>
          <a:p>
            <a:r>
              <a:rPr lang="it-IT" sz="3200"/>
              <a:t>coraggio di osare, di proporre obiettivi alti, di praticare nuove strade, rompendo gli schemi e superando gli automatismi </a:t>
            </a:r>
          </a:p>
          <a:p>
            <a:r>
              <a:rPr lang="it-IT" sz="3200"/>
              <a:t>Costruire, far camminare le persone, al fine di una appropriazione e personalizzazione del messaggio evangelico</a:t>
            </a:r>
          </a:p>
          <a:p>
            <a:endParaRPr lang="it-IT" sz="3200"/>
          </a:p>
        </p:txBody>
      </p:sp>
    </p:spTree>
    <p:extLst>
      <p:ext uri="{BB962C8B-B14F-4D97-AF65-F5344CB8AC3E}">
        <p14:creationId xmlns:p14="http://schemas.microsoft.com/office/powerpoint/2010/main" val="163033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15F54A-96D8-AC47-9CBC-B0912DBF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2.a.  </a:t>
            </a:r>
            <a:r>
              <a:rPr lang="it-IT" b="1" dirty="0" smtClean="0"/>
              <a:t>Catechesi sterile </a:t>
            </a:r>
            <a:r>
              <a:rPr lang="it-IT" b="1" dirty="0"/>
              <a:t>(della conclusione)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AB68CB-CDC0-254C-BFAE-3C667C60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9609"/>
            <a:ext cx="10515600" cy="3233932"/>
          </a:xfrm>
        </p:spPr>
        <p:txBody>
          <a:bodyPr>
            <a:normAutofit/>
          </a:bodyPr>
          <a:lstStyle/>
          <a:p>
            <a:r>
              <a:rPr lang="it-IT" sz="3200"/>
              <a:t>Catechesi dell‘iniziazione di corto respiro, falsa partenza</a:t>
            </a:r>
          </a:p>
          <a:p>
            <a:r>
              <a:rPr lang="it-IT" sz="3200"/>
              <a:t>Obiettivo: </a:t>
            </a:r>
            <a:r>
              <a:rPr lang="it-IT" sz="3200" i="1"/>
              <a:t>celebrazione</a:t>
            </a:r>
            <a:r>
              <a:rPr lang="it-IT" sz="3200"/>
              <a:t> del sacramento</a:t>
            </a:r>
          </a:p>
          <a:p>
            <a:r>
              <a:rPr lang="it-IT" sz="3200"/>
              <a:t>difficoltà nell‘avviare a un cammino di vita</a:t>
            </a:r>
          </a:p>
        </p:txBody>
      </p:sp>
    </p:spTree>
    <p:extLst>
      <p:ext uri="{BB962C8B-B14F-4D97-AF65-F5344CB8AC3E}">
        <p14:creationId xmlns:p14="http://schemas.microsoft.com/office/powerpoint/2010/main" val="1291398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809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Tema di Office</vt:lpstr>
      <vt:lpstr>Scuola diocesana di Teologia   San Marco Evangelista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1.a.     Catechesi «bambina»</vt:lpstr>
      <vt:lpstr>1.b.    Catechesi «adulta» </vt:lpstr>
      <vt:lpstr>2.a.  Catechesi sterile (della conclusione) </vt:lpstr>
      <vt:lpstr>2.b.   Catechesi dell’iniziazione </vt:lpstr>
      <vt:lpstr>3.a.   Catechesi degli incontri </vt:lpstr>
      <vt:lpstr>3.b.  Catechesi dell’incontro </vt:lpstr>
      <vt:lpstr>4.a.  Catechesi della dottrina</vt:lpstr>
      <vt:lpstr>4.b.   Catechesi esperienziale</vt:lpstr>
      <vt:lpstr>5.a.   Catechesi «generalista» </vt:lpstr>
      <vt:lpstr>5.b.   Catechesi salvifica</vt:lpstr>
      <vt:lpstr>6.a.  Catechesi settoriale</vt:lpstr>
      <vt:lpstr>6.b.   Catechesi integrata</vt:lpstr>
      <vt:lpstr>Teologia</vt:lpstr>
      <vt:lpstr>Catechesi</vt:lpstr>
      <vt:lpstr>Evangelizzazione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</dc:title>
  <dc:creator>Filippo Toso</dc:creator>
  <cp:lastModifiedBy>Hewlett-Packard Company</cp:lastModifiedBy>
  <cp:revision>33</cp:revision>
  <dcterms:created xsi:type="dcterms:W3CDTF">2019-02-03T11:16:48Z</dcterms:created>
  <dcterms:modified xsi:type="dcterms:W3CDTF">2019-02-12T15:19:43Z</dcterms:modified>
</cp:coreProperties>
</file>