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1" r:id="rId5"/>
    <p:sldId id="272" r:id="rId6"/>
    <p:sldId id="283" r:id="rId7"/>
    <p:sldId id="273" r:id="rId8"/>
    <p:sldId id="276" r:id="rId9"/>
    <p:sldId id="281" r:id="rId10"/>
    <p:sldId id="277" r:id="rId11"/>
    <p:sldId id="280" r:id="rId12"/>
    <p:sldId id="278" r:id="rId13"/>
    <p:sldId id="279" r:id="rId14"/>
    <p:sldId id="293" r:id="rId15"/>
    <p:sldId id="282" r:id="rId16"/>
    <p:sldId id="284" r:id="rId17"/>
    <p:sldId id="287" r:id="rId18"/>
    <p:sldId id="285" r:id="rId19"/>
    <p:sldId id="286" r:id="rId20"/>
    <p:sldId id="288" r:id="rId21"/>
    <p:sldId id="294" r:id="rId22"/>
    <p:sldId id="292" r:id="rId23"/>
    <p:sldId id="295" r:id="rId24"/>
    <p:sldId id="291" r:id="rId25"/>
    <p:sldId id="258" r:id="rId26"/>
    <p:sldId id="259" r:id="rId27"/>
    <p:sldId id="260" r:id="rId28"/>
    <p:sldId id="263" r:id="rId29"/>
    <p:sldId id="261" r:id="rId30"/>
    <p:sldId id="265" r:id="rId31"/>
    <p:sldId id="268" r:id="rId32"/>
    <p:sldId id="269" r:id="rId3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08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12/04/2018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65" y="0"/>
            <a:ext cx="914505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TEMPO LITURGICO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dirty="0" smtClean="0"/>
              <a:t>Ritmo </a:t>
            </a:r>
            <a:r>
              <a:rPr lang="it-IT" i="1" dirty="0" smtClean="0"/>
              <a:t>settimanale</a:t>
            </a:r>
          </a:p>
          <a:p>
            <a:pPr algn="ctr">
              <a:buNone/>
            </a:pPr>
            <a:r>
              <a:rPr lang="it-IT" dirty="0" smtClean="0"/>
              <a:t>LITURGIA DELLE ORE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4400" dirty="0" smtClean="0"/>
              <a:t>DOMENICA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Ritmo </a:t>
            </a:r>
            <a:r>
              <a:rPr lang="it-IT" i="1" dirty="0" smtClean="0"/>
              <a:t>annuale</a:t>
            </a:r>
          </a:p>
          <a:p>
            <a:pPr algn="ctr">
              <a:buNone/>
            </a:pPr>
            <a:r>
              <a:rPr lang="it-IT" dirty="0" smtClean="0"/>
              <a:t>ANNO LITURGICO</a:t>
            </a:r>
          </a:p>
        </p:txBody>
      </p:sp>
      <p:cxnSp>
        <p:nvCxnSpPr>
          <p:cNvPr id="5" name="Connettore 2 4"/>
          <p:cNvCxnSpPr/>
          <p:nvPr/>
        </p:nvCxnSpPr>
        <p:spPr>
          <a:xfrm rot="5400000" flipH="1" flipV="1">
            <a:off x="4250529" y="3107529"/>
            <a:ext cx="50006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nettore 2 5"/>
          <p:cNvCxnSpPr/>
          <p:nvPr/>
        </p:nvCxnSpPr>
        <p:spPr>
          <a:xfrm rot="16200000" flipH="1">
            <a:off x="4251323" y="4392619"/>
            <a:ext cx="50006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L’ANNO LITURGICO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Anno e stagioni come metafora del tempo della vita umana e del cosmo </a:t>
            </a:r>
            <a:r>
              <a:rPr lang="it-IT" i="1" dirty="0" smtClean="0"/>
              <a:t>(Tempo totale)</a:t>
            </a:r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L’</a:t>
            </a:r>
            <a:r>
              <a:rPr lang="it-IT" i="1" dirty="0" smtClean="0"/>
              <a:t>anniversario</a:t>
            </a:r>
            <a:r>
              <a:rPr lang="it-IT" dirty="0" smtClean="0"/>
              <a:t> come unità di misura</a:t>
            </a:r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Durante il ciclo annuale si celebra </a:t>
            </a:r>
            <a:r>
              <a:rPr lang="it-IT" i="1" dirty="0" err="1" smtClean="0"/>
              <a:t>olisticamente</a:t>
            </a:r>
            <a:r>
              <a:rPr lang="it-IT" dirty="0" smtClean="0"/>
              <a:t> il Mistero della Salvezza</a:t>
            </a:r>
          </a:p>
          <a:p>
            <a:pPr>
              <a:buFontTx/>
              <a:buChar char="-"/>
            </a:pPr>
            <a:endParaRPr lang="it-IT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L’ANNO LITURGICO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2800" dirty="0" smtClean="0"/>
              <a:t>L’ANNUNCIO DELLA PASQUA</a:t>
            </a:r>
          </a:p>
          <a:p>
            <a:pPr algn="ctr">
              <a:buNone/>
            </a:pPr>
            <a:r>
              <a:rPr lang="it-IT" sz="1800" dirty="0" smtClean="0"/>
              <a:t> (</a:t>
            </a:r>
            <a:r>
              <a:rPr lang="it-IT" sz="1800" dirty="0" err="1" smtClean="0"/>
              <a:t>cf</a:t>
            </a:r>
            <a:r>
              <a:rPr lang="it-IT" sz="1800" dirty="0" smtClean="0"/>
              <a:t>. SC 102-106)</a:t>
            </a:r>
          </a:p>
          <a:p>
            <a:pPr algn="ctr">
              <a:buNone/>
            </a:pPr>
            <a:endParaRPr lang="it-IT" sz="1800" dirty="0" smtClean="0"/>
          </a:p>
          <a:p>
            <a:pPr>
              <a:buNone/>
            </a:pPr>
            <a:r>
              <a:rPr lang="it-IT" sz="2800" dirty="0" smtClean="0"/>
              <a:t>Fratelli carissimi, la gloria del Signore si è manifestata e</a:t>
            </a:r>
          </a:p>
          <a:p>
            <a:pPr>
              <a:buNone/>
            </a:pPr>
            <a:r>
              <a:rPr lang="it-IT" sz="2800" dirty="0" smtClean="0"/>
              <a:t>sempre si manifesterà in mezzo a noi fino al suo</a:t>
            </a:r>
          </a:p>
          <a:p>
            <a:pPr>
              <a:buNone/>
            </a:pPr>
            <a:r>
              <a:rPr lang="it-IT" sz="2800" dirty="0" smtClean="0"/>
              <a:t>ritorno. Nei ritmi e nelle vicende del tempo ricordiamo</a:t>
            </a:r>
          </a:p>
          <a:p>
            <a:pPr>
              <a:buNone/>
            </a:pPr>
            <a:r>
              <a:rPr lang="it-IT" sz="2800" dirty="0" smtClean="0"/>
              <a:t>e viviamo i misteri della salvezza. </a:t>
            </a:r>
          </a:p>
          <a:p>
            <a:pPr>
              <a:buNone/>
            </a:pPr>
            <a:r>
              <a:rPr lang="it-IT" sz="2800" dirty="0" smtClean="0"/>
              <a:t>Centro di tutto l'anno liturgico è il Triduo del Signore</a:t>
            </a:r>
          </a:p>
          <a:p>
            <a:pPr>
              <a:buNone/>
            </a:pPr>
            <a:r>
              <a:rPr lang="it-IT" sz="2800" dirty="0" smtClean="0"/>
              <a:t>crocifisso, sepolto e risorto, che culminerà nella</a:t>
            </a:r>
          </a:p>
          <a:p>
            <a:pPr>
              <a:buNone/>
            </a:pPr>
            <a:r>
              <a:rPr lang="it-IT" sz="2800" dirty="0" smtClean="0"/>
              <a:t>domenica di Pasqua il 1° aprile 2018.</a:t>
            </a:r>
            <a:br>
              <a:rPr lang="it-IT" sz="2800" dirty="0" smtClean="0"/>
            </a:br>
            <a:endParaRPr lang="it-IT" sz="28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534036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2800" dirty="0" smtClean="0"/>
              <a:t>In ogni domenica, Pasqua della settimana, la santa</a:t>
            </a:r>
          </a:p>
          <a:p>
            <a:pPr>
              <a:buNone/>
            </a:pPr>
            <a:r>
              <a:rPr lang="it-IT" sz="2800" dirty="0" smtClean="0"/>
              <a:t>Chiesa rende presente questo grande evento nel quale</a:t>
            </a:r>
          </a:p>
          <a:p>
            <a:pPr>
              <a:buNone/>
            </a:pPr>
            <a:r>
              <a:rPr lang="it-IT" sz="2800" dirty="0" smtClean="0"/>
              <a:t>Cristo ha vinto il peccato e la morte.</a:t>
            </a:r>
          </a:p>
          <a:p>
            <a:pPr>
              <a:buNone/>
            </a:pPr>
            <a:endParaRPr lang="it-IT" sz="1400" dirty="0" smtClean="0"/>
          </a:p>
          <a:p>
            <a:pPr>
              <a:buNone/>
            </a:pPr>
            <a:r>
              <a:rPr lang="it-IT" sz="2800" dirty="0" smtClean="0"/>
              <a:t>Dalla Pasqua scaturiscono tutti i giorni santi […]</a:t>
            </a:r>
          </a:p>
          <a:p>
            <a:pPr>
              <a:buNone/>
            </a:pPr>
            <a:endParaRPr lang="it-IT" sz="1400" dirty="0" smtClean="0"/>
          </a:p>
          <a:p>
            <a:pPr>
              <a:buNone/>
            </a:pPr>
            <a:r>
              <a:rPr lang="it-IT" sz="2800" dirty="0" smtClean="0"/>
              <a:t>Anche nelle feste della santa Madre di Dio, degli</a:t>
            </a:r>
          </a:p>
          <a:p>
            <a:pPr>
              <a:buNone/>
            </a:pPr>
            <a:r>
              <a:rPr lang="it-IT" sz="2800" dirty="0" smtClean="0"/>
              <a:t>Apostoli, dei Santi e nella commemorazione dei fedeli</a:t>
            </a:r>
          </a:p>
          <a:p>
            <a:pPr>
              <a:buNone/>
            </a:pPr>
            <a:r>
              <a:rPr lang="it-IT" sz="2800" dirty="0" smtClean="0"/>
              <a:t>defunti, la Chiesa pellegrina sulla terra proclama la</a:t>
            </a:r>
          </a:p>
          <a:p>
            <a:pPr>
              <a:buNone/>
            </a:pPr>
            <a:r>
              <a:rPr lang="it-IT" sz="2800" dirty="0" smtClean="0"/>
              <a:t>Pasqua del suo Signore.</a:t>
            </a:r>
          </a:p>
          <a:p>
            <a:pPr>
              <a:buNone/>
            </a:pPr>
            <a:endParaRPr lang="it-IT" sz="1400" dirty="0" smtClean="0"/>
          </a:p>
          <a:p>
            <a:pPr>
              <a:buNone/>
            </a:pPr>
            <a:r>
              <a:rPr lang="it-IT" sz="2800" dirty="0" smtClean="0"/>
              <a:t>A Cristo che era, che è e che viene, Signore del tempo e</a:t>
            </a:r>
          </a:p>
          <a:p>
            <a:pPr>
              <a:buNone/>
            </a:pPr>
            <a:r>
              <a:rPr lang="it-IT" sz="2800" dirty="0" smtClean="0"/>
              <a:t>della storia, lode perenne nei secoli dei secoli. Amen.</a:t>
            </a:r>
            <a:endParaRPr lang="it-IT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TEMPO STORICO E TEMPO COSMICO NELLA LITURGIA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329130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La data della Pasqua: sole, luna stelle e stagioni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Il 25 marzo e il Natale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Ognissanti, defunti e Pasqua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La fine dell’anno liturgico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LITURGIA DELLE 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Fasi del giorno come ritmo dell’esistenza</a:t>
            </a:r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Giorno come metafora della molteplicità delle esperienze</a:t>
            </a:r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Il Tempo Nuovo ospitato nella storia: La </a:t>
            </a:r>
            <a:r>
              <a:rPr lang="it-IT" i="1" dirty="0" smtClean="0"/>
              <a:t>santificazione</a:t>
            </a:r>
            <a:r>
              <a:rPr lang="it-IT" dirty="0" smtClean="0"/>
              <a:t> del tempo</a:t>
            </a:r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LITURGIA DELLE 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800" dirty="0" smtClean="0"/>
              <a:t>Il divino ufficio, secondo la tradizione cristiana, è</a:t>
            </a:r>
          </a:p>
          <a:p>
            <a:pPr>
              <a:buNone/>
            </a:pPr>
            <a:r>
              <a:rPr lang="it-IT" sz="2800" dirty="0" smtClean="0"/>
              <a:t>strutturato in modo da </a:t>
            </a:r>
            <a:r>
              <a:rPr lang="it-IT" sz="2800" b="1" i="1" dirty="0" smtClean="0"/>
              <a:t>santificare</a:t>
            </a:r>
            <a:r>
              <a:rPr lang="it-IT" sz="2800" dirty="0" smtClean="0"/>
              <a:t> tutto il corso del</a:t>
            </a:r>
          </a:p>
          <a:p>
            <a:pPr>
              <a:buNone/>
            </a:pPr>
            <a:r>
              <a:rPr lang="it-IT" sz="2800" dirty="0" smtClean="0"/>
              <a:t>giorno e della notte </a:t>
            </a:r>
            <a:r>
              <a:rPr lang="it-IT" sz="2800" b="1" i="1" dirty="0" smtClean="0"/>
              <a:t>per mezzo della lode divina</a:t>
            </a:r>
            <a:r>
              <a:rPr lang="it-IT" sz="2800" dirty="0" smtClean="0"/>
              <a:t>. </a:t>
            </a:r>
          </a:p>
          <a:p>
            <a:pPr algn="r">
              <a:buNone/>
            </a:pPr>
            <a:endParaRPr lang="it-IT" sz="2200" i="1" dirty="0" smtClean="0"/>
          </a:p>
          <a:p>
            <a:pPr algn="r">
              <a:buNone/>
            </a:pPr>
            <a:r>
              <a:rPr lang="it-IT" sz="2200" i="1" dirty="0" smtClean="0"/>
              <a:t>SC</a:t>
            </a:r>
            <a:r>
              <a:rPr lang="it-IT" sz="2200" dirty="0" smtClean="0"/>
              <a:t>, 84</a:t>
            </a:r>
          </a:p>
          <a:p>
            <a:pPr algn="r">
              <a:buNone/>
            </a:pPr>
            <a:endParaRPr lang="it-IT" sz="1700" dirty="0" smtClean="0"/>
          </a:p>
          <a:p>
            <a:pPr>
              <a:buNone/>
            </a:pPr>
            <a:r>
              <a:rPr lang="it-IT" sz="2800" dirty="0" smtClean="0"/>
              <a:t>Un modo non funzionale di consumare il tempo, </a:t>
            </a:r>
          </a:p>
          <a:p>
            <a:pPr>
              <a:lnSpc>
                <a:spcPct val="150000"/>
              </a:lnSpc>
              <a:buNone/>
            </a:pPr>
            <a:r>
              <a:rPr lang="it-IT" sz="2800" dirty="0" smtClean="0"/>
              <a:t>che rivela il </a:t>
            </a:r>
            <a:r>
              <a:rPr lang="it-IT" sz="2800" i="1" dirty="0" smtClean="0"/>
              <a:t>senso</a:t>
            </a:r>
            <a:r>
              <a:rPr lang="it-IT" sz="2800" dirty="0" smtClean="0"/>
              <a:t> verso cui tutta la realtà è</a:t>
            </a:r>
          </a:p>
          <a:p>
            <a:pPr>
              <a:lnSpc>
                <a:spcPct val="150000"/>
              </a:lnSpc>
              <a:buNone/>
            </a:pPr>
            <a:r>
              <a:rPr lang="it-IT" sz="2800" dirty="0" smtClean="0"/>
              <a:t>indirizzata, anticipandolo in germe.</a:t>
            </a:r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LITURGIA DELLE 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it-IT" dirty="0" smtClean="0"/>
              <a:t>L’ora terza risuona nel servizio di </a:t>
            </a:r>
            <a:r>
              <a:rPr lang="it-IT" dirty="0" err="1" smtClean="0"/>
              <a:t>lode…</a:t>
            </a:r>
            <a:r>
              <a:rPr lang="it-IT" dirty="0" smtClean="0"/>
              <a:t> Venga su di noi, Signore, il dono dello Spirito, che in quest’ora discese sulla Chiesa nascente.</a:t>
            </a:r>
          </a:p>
          <a:p>
            <a:pPr>
              <a:lnSpc>
                <a:spcPct val="150000"/>
              </a:lnSpc>
            </a:pPr>
            <a:r>
              <a:rPr lang="it-IT" dirty="0" smtClean="0"/>
              <a:t>L’ora sesta c’invita alla lode di Dio: inneggiamo al Signore con fervore di spirito.</a:t>
            </a:r>
          </a:p>
          <a:p>
            <a:pPr>
              <a:lnSpc>
                <a:spcPct val="150000"/>
              </a:lnSpc>
            </a:pPr>
            <a:r>
              <a:rPr lang="it-IT" dirty="0" smtClean="0"/>
              <a:t>L’ora nona ci chiama al servizio divino: adoriamo cantando l’uno e trino Signore.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LITURGIA DELLE 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82919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 smtClean="0"/>
              <a:t>Cristo </a:t>
            </a:r>
            <a:r>
              <a:rPr lang="it-IT" dirty="0" err="1" smtClean="0"/>
              <a:t>Gesù…</a:t>
            </a:r>
            <a:r>
              <a:rPr lang="it-IT" dirty="0" smtClean="0"/>
              <a:t> ha introdotto </a:t>
            </a:r>
            <a:r>
              <a:rPr lang="it-IT" b="1" i="1" dirty="0" smtClean="0"/>
              <a:t>in questo esilio terrestre</a:t>
            </a:r>
          </a:p>
          <a:p>
            <a:pPr>
              <a:buNone/>
            </a:pPr>
            <a:r>
              <a:rPr lang="it-IT" dirty="0" smtClean="0"/>
              <a:t>quell'inno che viene </a:t>
            </a:r>
            <a:r>
              <a:rPr lang="it-IT" b="1" i="1" dirty="0" smtClean="0"/>
              <a:t>eternamente cantato nelle dimore</a:t>
            </a:r>
          </a:p>
          <a:p>
            <a:pPr>
              <a:buNone/>
            </a:pPr>
            <a:r>
              <a:rPr lang="it-IT" b="1" i="1" dirty="0" smtClean="0"/>
              <a:t>celesti</a:t>
            </a:r>
            <a:r>
              <a:rPr lang="it-IT" dirty="0" smtClean="0"/>
              <a:t>. Egli unisce a sé tutta l'umanità e se l'associa </a:t>
            </a:r>
          </a:p>
          <a:p>
            <a:pPr>
              <a:buNone/>
            </a:pPr>
            <a:r>
              <a:rPr lang="it-IT" dirty="0" smtClean="0"/>
              <a:t>nell'elevare questo divino canto di lode.</a:t>
            </a:r>
          </a:p>
          <a:p>
            <a:pPr>
              <a:buNone/>
            </a:pPr>
            <a:r>
              <a:rPr lang="it-IT" dirty="0" smtClean="0"/>
              <a:t>Cristo continua ad esercitare questa </a:t>
            </a:r>
            <a:r>
              <a:rPr lang="it-IT" b="1" i="1" dirty="0" smtClean="0"/>
              <a:t>funzione</a:t>
            </a:r>
          </a:p>
          <a:p>
            <a:pPr>
              <a:buNone/>
            </a:pPr>
            <a:r>
              <a:rPr lang="it-IT" b="1" i="1" dirty="0" smtClean="0"/>
              <a:t>sacerdotale </a:t>
            </a:r>
            <a:r>
              <a:rPr lang="it-IT" dirty="0" smtClean="0"/>
              <a:t>per mezzo della sua Chiesa, che loda il</a:t>
            </a:r>
          </a:p>
          <a:p>
            <a:pPr>
              <a:buNone/>
            </a:pPr>
            <a:r>
              <a:rPr lang="it-IT" dirty="0" smtClean="0"/>
              <a:t>Signore incessantemente e intercede per la salvezza</a:t>
            </a:r>
          </a:p>
          <a:p>
            <a:pPr>
              <a:buNone/>
            </a:pPr>
            <a:r>
              <a:rPr lang="it-IT" dirty="0" smtClean="0"/>
              <a:t>del mondo non solo con la celebrazione dell'eucaristia,</a:t>
            </a:r>
          </a:p>
          <a:p>
            <a:pPr>
              <a:buNone/>
            </a:pPr>
            <a:r>
              <a:rPr lang="it-IT" dirty="0" smtClean="0"/>
              <a:t>ma anche in altri modi, specialmente recitando l'ufficio </a:t>
            </a:r>
          </a:p>
          <a:p>
            <a:pPr>
              <a:buNone/>
            </a:pPr>
            <a:r>
              <a:rPr lang="it-IT" dirty="0" err="1" smtClean="0"/>
              <a:t>divino.….</a:t>
            </a:r>
            <a:r>
              <a:rPr lang="it-IT" dirty="0" smtClean="0"/>
              <a:t> </a:t>
            </a:r>
          </a:p>
          <a:p>
            <a:pPr algn="r">
              <a:buNone/>
            </a:pPr>
            <a:r>
              <a:rPr lang="it-IT" sz="3100" i="1" dirty="0" smtClean="0"/>
              <a:t>SC</a:t>
            </a:r>
            <a:r>
              <a:rPr lang="it-IT" sz="3100" dirty="0" smtClean="0"/>
              <a:t>, 83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LITURGIA DELLE 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dirty="0" smtClean="0"/>
              <a:t>… è veramente la </a:t>
            </a:r>
            <a:r>
              <a:rPr lang="it-IT" b="1" dirty="0" smtClean="0"/>
              <a:t>voce della Sposa che parla allo Sposo</a:t>
            </a:r>
            <a:r>
              <a:rPr lang="it-IT" dirty="0" smtClean="0"/>
              <a:t>,</a:t>
            </a:r>
          </a:p>
          <a:p>
            <a:pPr>
              <a:buNone/>
            </a:pPr>
            <a:r>
              <a:rPr lang="it-IT" dirty="0" smtClean="0"/>
              <a:t>anzi è la preghiera che Cristo unito al suo corpo eleva al</a:t>
            </a:r>
          </a:p>
          <a:p>
            <a:pPr>
              <a:buNone/>
            </a:pPr>
            <a:r>
              <a:rPr lang="it-IT" dirty="0" smtClean="0"/>
              <a:t>Padre. </a:t>
            </a:r>
          </a:p>
          <a:p>
            <a:pPr>
              <a:buNone/>
            </a:pPr>
            <a:r>
              <a:rPr lang="it-IT" dirty="0" smtClean="0"/>
              <a:t>Tutti coloro pertanto che recitano questa preghiera</a:t>
            </a:r>
          </a:p>
          <a:p>
            <a:pPr>
              <a:buNone/>
            </a:pPr>
            <a:r>
              <a:rPr lang="it-IT" dirty="0" smtClean="0"/>
              <a:t>adempiono da una parte </a:t>
            </a:r>
            <a:r>
              <a:rPr lang="it-IT" b="1" i="1" dirty="0" smtClean="0"/>
              <a:t>l'obbligo proprio</a:t>
            </a:r>
            <a:r>
              <a:rPr lang="it-IT" b="1" dirty="0" smtClean="0"/>
              <a:t> della Chiesa</a:t>
            </a:r>
            <a:r>
              <a:rPr lang="it-IT" dirty="0" smtClean="0"/>
              <a:t>, e</a:t>
            </a:r>
          </a:p>
          <a:p>
            <a:pPr>
              <a:buNone/>
            </a:pPr>
            <a:r>
              <a:rPr lang="it-IT" dirty="0" smtClean="0"/>
              <a:t>dall'altra partecipano al </a:t>
            </a:r>
            <a:r>
              <a:rPr lang="it-IT" b="1" i="1" dirty="0" smtClean="0"/>
              <a:t>sommo onore </a:t>
            </a:r>
            <a:r>
              <a:rPr lang="it-IT" dirty="0" smtClean="0"/>
              <a:t>della Sposa di</a:t>
            </a:r>
          </a:p>
          <a:p>
            <a:pPr>
              <a:buNone/>
            </a:pPr>
            <a:r>
              <a:rPr lang="it-IT" dirty="0" smtClean="0"/>
              <a:t>Cristo perché, lodando il Signore, stanno davanti al trono</a:t>
            </a:r>
          </a:p>
          <a:p>
            <a:pPr>
              <a:buNone/>
            </a:pPr>
            <a:r>
              <a:rPr lang="it-IT" dirty="0" smtClean="0"/>
              <a:t>di Dio in nome della madre Chiesa.</a:t>
            </a:r>
          </a:p>
          <a:p>
            <a:pPr>
              <a:buNone/>
            </a:pPr>
            <a:endParaRPr lang="it-IT" dirty="0" smtClean="0"/>
          </a:p>
          <a:p>
            <a:pPr algn="r">
              <a:buNone/>
            </a:pPr>
            <a:r>
              <a:rPr lang="it-IT" sz="2800" i="1" dirty="0" smtClean="0"/>
              <a:t>SC,</a:t>
            </a:r>
            <a:r>
              <a:rPr lang="it-IT" sz="2800" dirty="0" smtClean="0"/>
              <a:t> 84-85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1357298"/>
            <a:ext cx="8401080" cy="507209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sz="4400" i="1" dirty="0" smtClean="0"/>
              <a:t>I codici non verbali</a:t>
            </a:r>
          </a:p>
          <a:p>
            <a:pPr algn="ctr">
              <a:buNone/>
            </a:pPr>
            <a:endParaRPr lang="it-IT" sz="2800" dirty="0" smtClean="0"/>
          </a:p>
          <a:p>
            <a:pPr algn="ctr">
              <a:buNone/>
            </a:pPr>
            <a:r>
              <a:rPr lang="it-IT" dirty="0" smtClean="0"/>
              <a:t>  </a:t>
            </a:r>
            <a:r>
              <a:rPr lang="it-IT" b="1" dirty="0" smtClean="0">
                <a:solidFill>
                  <a:srgbClr val="FF0000"/>
                </a:solidFill>
              </a:rPr>
              <a:t> OTTICO            </a:t>
            </a:r>
            <a:r>
              <a:rPr lang="it-IT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PROSSEMICO</a:t>
            </a:r>
            <a:r>
              <a:rPr lang="it-IT" b="1" dirty="0" smtClean="0"/>
              <a:t>      OLFATTIVO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   </a:t>
            </a:r>
            <a:r>
              <a:rPr lang="it-IT" b="1" i="1" dirty="0" smtClean="0">
                <a:solidFill>
                  <a:schemeClr val="accent2">
                    <a:lumMod val="75000"/>
                  </a:schemeClr>
                </a:solidFill>
              </a:rPr>
              <a:t>MUSICALE E SONORO</a:t>
            </a:r>
            <a:r>
              <a:rPr lang="it-IT" dirty="0" smtClean="0"/>
              <a:t>        </a:t>
            </a:r>
            <a:r>
              <a:rPr lang="it-IT" b="1" dirty="0" smtClean="0">
                <a:solidFill>
                  <a:schemeClr val="accent3">
                    <a:lumMod val="75000"/>
                  </a:schemeClr>
                </a:solidFill>
              </a:rPr>
              <a:t>TEMPORALE</a:t>
            </a:r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b="1" dirty="0" smtClean="0"/>
              <a:t>ODOLOGICO    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</a:rPr>
              <a:t>GUSTATIVO   </a:t>
            </a:r>
            <a:r>
              <a:rPr lang="it-IT" b="1" dirty="0" smtClean="0"/>
              <a:t>   </a:t>
            </a:r>
            <a:r>
              <a:rPr lang="it-IT" b="1" i="1" dirty="0" smtClean="0">
                <a:solidFill>
                  <a:schemeClr val="tx2"/>
                </a:solidFill>
              </a:rPr>
              <a:t>CINESICO </a:t>
            </a:r>
            <a:r>
              <a:rPr lang="it-IT" b="1" dirty="0" smtClean="0"/>
              <a:t>    TATTILE</a:t>
            </a:r>
          </a:p>
          <a:p>
            <a:pPr>
              <a:buNone/>
            </a:pPr>
            <a:endParaRPr lang="it-IT" b="1" dirty="0" smtClean="0"/>
          </a:p>
          <a:p>
            <a:pPr algn="ctr">
              <a:buNone/>
            </a:pPr>
            <a:r>
              <a:rPr lang="it-IT" b="1" dirty="0" smtClean="0"/>
              <a:t>     </a:t>
            </a:r>
            <a:r>
              <a:rPr lang="it-IT" b="1" i="1" dirty="0" smtClean="0">
                <a:solidFill>
                  <a:schemeClr val="bg2">
                    <a:lumMod val="50000"/>
                  </a:schemeClr>
                </a:solidFill>
              </a:rPr>
              <a:t>SPAZIALE </a:t>
            </a:r>
            <a:r>
              <a:rPr lang="it-IT" b="1" dirty="0" smtClean="0"/>
              <a:t>               ICONICO</a:t>
            </a:r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endParaRPr lang="it-IT" sz="4400" dirty="0" smtClean="0"/>
          </a:p>
          <a:p>
            <a:pPr algn="ctr">
              <a:buNone/>
            </a:pPr>
            <a:endParaRPr lang="it-IT" sz="4400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/>
              <a:t>COME</a:t>
            </a:r>
            <a:r>
              <a:rPr lang="it-IT" b="1" dirty="0" smtClean="0"/>
              <a:t> CELEBRIAMO?</a:t>
            </a:r>
            <a:endParaRPr lang="it-IT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LITURGIA DELLE 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214842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it-IT" dirty="0" smtClean="0"/>
              <a:t>Preghiera </a:t>
            </a:r>
            <a:r>
              <a:rPr lang="it-IT" i="1" dirty="0" smtClean="0"/>
              <a:t>oraria</a:t>
            </a:r>
          </a:p>
          <a:p>
            <a:pPr>
              <a:lnSpc>
                <a:spcPct val="150000"/>
              </a:lnSpc>
              <a:buNone/>
            </a:pPr>
            <a:r>
              <a:rPr lang="it-IT" dirty="0" smtClean="0"/>
              <a:t>Preghiera </a:t>
            </a:r>
            <a:r>
              <a:rPr lang="it-IT" i="1" dirty="0" smtClean="0"/>
              <a:t>della Chiesa</a:t>
            </a:r>
            <a:r>
              <a:rPr lang="it-IT" dirty="0" smtClean="0"/>
              <a:t>, non dei chierici</a:t>
            </a:r>
          </a:p>
          <a:p>
            <a:pPr>
              <a:lnSpc>
                <a:spcPct val="150000"/>
              </a:lnSpc>
              <a:buNone/>
            </a:pPr>
            <a:r>
              <a:rPr lang="it-IT" dirty="0" smtClean="0"/>
              <a:t>Preghiera </a:t>
            </a:r>
            <a:r>
              <a:rPr lang="it-IT" i="1" dirty="0" smtClean="0"/>
              <a:t>comunitaria</a:t>
            </a:r>
          </a:p>
          <a:p>
            <a:pPr>
              <a:lnSpc>
                <a:spcPct val="150000"/>
              </a:lnSpc>
              <a:buNone/>
            </a:pPr>
            <a:r>
              <a:rPr lang="it-IT" dirty="0" smtClean="0"/>
              <a:t>Preghiera di </a:t>
            </a:r>
            <a:r>
              <a:rPr lang="it-IT" i="1" dirty="0" smtClean="0"/>
              <a:t>intercessione</a:t>
            </a:r>
          </a:p>
          <a:p>
            <a:pPr>
              <a:lnSpc>
                <a:spcPct val="150000"/>
              </a:lnSpc>
              <a:buNone/>
            </a:pPr>
            <a:r>
              <a:rPr lang="it-IT" dirty="0" smtClean="0"/>
              <a:t>Preghiera </a:t>
            </a:r>
            <a:r>
              <a:rPr lang="it-IT" i="1" dirty="0" smtClean="0"/>
              <a:t>cantata e recitata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LO SPAZIO LITURGICO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it-IT" dirty="0" smtClean="0"/>
              <a:t>La creazione come spazio della Salvezza</a:t>
            </a:r>
          </a:p>
          <a:p>
            <a:pPr>
              <a:lnSpc>
                <a:spcPct val="150000"/>
              </a:lnSpc>
              <a:buNone/>
            </a:pPr>
            <a:endParaRPr lang="it-IT" dirty="0" smtClean="0"/>
          </a:p>
          <a:p>
            <a:pPr>
              <a:lnSpc>
                <a:spcPct val="150000"/>
              </a:lnSpc>
              <a:buNone/>
            </a:pPr>
            <a:r>
              <a:rPr lang="it-IT" dirty="0" smtClean="0"/>
              <a:t>Lo spazio del sacro: il monte, il roveto, il </a:t>
            </a:r>
            <a:r>
              <a:rPr lang="it-IT" dirty="0" err="1" smtClean="0"/>
              <a:t>deserto…</a:t>
            </a:r>
            <a:endParaRPr lang="it-IT" dirty="0" smtClean="0"/>
          </a:p>
          <a:p>
            <a:pPr>
              <a:lnSpc>
                <a:spcPct val="150000"/>
              </a:lnSpc>
              <a:buNone/>
            </a:pPr>
            <a:endParaRPr lang="it-IT" dirty="0" smtClean="0"/>
          </a:p>
          <a:p>
            <a:pPr>
              <a:lnSpc>
                <a:spcPct val="150000"/>
              </a:lnSpc>
              <a:buNone/>
            </a:pPr>
            <a:r>
              <a:rPr lang="it-IT" dirty="0" smtClean="0"/>
              <a:t>Lo spazio benedetto: l’altare, il pozzo, la tenda, </a:t>
            </a:r>
          </a:p>
          <a:p>
            <a:pPr>
              <a:lnSpc>
                <a:spcPct val="150000"/>
              </a:lnSpc>
              <a:buNone/>
            </a:pPr>
            <a:r>
              <a:rPr lang="it-IT" dirty="0" smtClean="0"/>
              <a:t>il Tempio</a:t>
            </a:r>
          </a:p>
          <a:p>
            <a:pPr>
              <a:lnSpc>
                <a:spcPct val="150000"/>
              </a:lnSpc>
              <a:buNone/>
            </a:pPr>
            <a:endParaRPr lang="it-IT" dirty="0" smtClean="0"/>
          </a:p>
          <a:p>
            <a:pPr>
              <a:lnSpc>
                <a:spcPct val="150000"/>
              </a:lnSpc>
              <a:buNone/>
            </a:pPr>
            <a:r>
              <a:rPr lang="it-IT" dirty="0" smtClean="0"/>
              <a:t>La Nuova Gerusalemme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L’ARCHITETTURA DELLA CHIESA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it-IT" dirty="0" smtClean="0"/>
              <a:t>Lo Spazio modellato dal tempo e dal modo della celebrazione </a:t>
            </a:r>
          </a:p>
          <a:p>
            <a:pPr>
              <a:lnSpc>
                <a:spcPct val="150000"/>
              </a:lnSpc>
            </a:pPr>
            <a:r>
              <a:rPr lang="it-IT" dirty="0" smtClean="0"/>
              <a:t>Convergenza e orientamento</a:t>
            </a:r>
          </a:p>
          <a:p>
            <a:pPr>
              <a:lnSpc>
                <a:spcPct val="150000"/>
              </a:lnSpc>
            </a:pPr>
            <a:r>
              <a:rPr lang="it-IT" dirty="0" smtClean="0"/>
              <a:t>I fuochi della celebrazione: altare, ambone e sede presidenziale</a:t>
            </a:r>
          </a:p>
          <a:p>
            <a:pPr>
              <a:lnSpc>
                <a:spcPct val="150000"/>
              </a:lnSpc>
            </a:pPr>
            <a:r>
              <a:rPr lang="it-IT" dirty="0" smtClean="0"/>
              <a:t>Il Battistero</a:t>
            </a:r>
          </a:p>
          <a:p>
            <a:pPr>
              <a:lnSpc>
                <a:spcPct val="150000"/>
              </a:lnSpc>
            </a:pPr>
            <a:endParaRPr lang="it-IT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L’ORIENTAMENTO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Verso il Sole che sorge, </a:t>
            </a:r>
            <a:r>
              <a:rPr lang="it-IT" i="1" dirty="0" smtClean="0"/>
              <a:t>Conversi ad </a:t>
            </a:r>
            <a:r>
              <a:rPr lang="it-IT" i="1" smtClean="0"/>
              <a:t>Dominum</a:t>
            </a:r>
            <a:endParaRPr lang="it-IT" i="1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La posizione dell’altare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i="1" dirty="0" smtClean="0"/>
          </a:p>
          <a:p>
            <a:pPr>
              <a:buNone/>
            </a:pPr>
            <a:r>
              <a:rPr lang="it-IT" dirty="0" smtClean="0"/>
              <a:t>Il Segno del Figlio dell’Uomo</a:t>
            </a:r>
          </a:p>
          <a:p>
            <a:pPr>
              <a:buNone/>
            </a:pPr>
            <a:endParaRPr lang="it-IT" i="1" dirty="0" smtClean="0"/>
          </a:p>
          <a:p>
            <a:pPr>
              <a:buNone/>
            </a:pPr>
            <a:endParaRPr lang="it-IT" i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GESTI LITURGICI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Corpo in Azione nello spazio e nel tempo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Identità tra gesto e preghiera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Corpo come luogo della relazione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Corpo e materia, “liturgia cosmica”</a:t>
            </a:r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CODICE PROSSEMICO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sz="4000" i="1" dirty="0" smtClean="0"/>
              <a:t>Situarsi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Collocazione al proprio posto nell’assemblea, secondo la propria </a:t>
            </a:r>
            <a:r>
              <a:rPr lang="it-IT" dirty="0" err="1" smtClean="0"/>
              <a:t>ministerialità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Vicinanza/lontananza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i="1" dirty="0" smtClean="0"/>
              <a:t>Convergenza e orientamento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CODICE ODOLOGICO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929222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it-IT" sz="4700" i="1" dirty="0" smtClean="0"/>
              <a:t>Spostarsi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INGRESSO e USCITA dalla chiesa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Spostamenti presidenziali, salita all’ambone, 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PROCESSIONI: (Ingresso, offertoriale, alla comunione, eucaristica, battesimale, </a:t>
            </a:r>
            <a:r>
              <a:rPr lang="it-IT" dirty="0" err="1" smtClean="0"/>
              <a:t>devozionale…</a:t>
            </a:r>
            <a:r>
              <a:rPr lang="it-IT" dirty="0" smtClean="0"/>
              <a:t>)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i="1" dirty="0" smtClean="0"/>
              <a:t>Spostamenti  funzionali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CODICE CINESICO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9292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000" i="1" dirty="0" smtClean="0"/>
              <a:t>Muoversi</a:t>
            </a:r>
          </a:p>
          <a:p>
            <a:pPr>
              <a:lnSpc>
                <a:spcPct val="150000"/>
              </a:lnSpc>
              <a:buNone/>
            </a:pPr>
            <a:r>
              <a:rPr lang="it-IT" dirty="0" smtClean="0"/>
              <a:t>Sedersi</a:t>
            </a:r>
          </a:p>
          <a:p>
            <a:pPr>
              <a:lnSpc>
                <a:spcPct val="150000"/>
              </a:lnSpc>
              <a:buNone/>
            </a:pPr>
            <a:r>
              <a:rPr lang="it-IT" dirty="0" smtClean="0"/>
              <a:t>Alzarsi in piedi</a:t>
            </a:r>
          </a:p>
          <a:p>
            <a:pPr>
              <a:lnSpc>
                <a:spcPct val="150000"/>
              </a:lnSpc>
              <a:buNone/>
            </a:pPr>
            <a:r>
              <a:rPr lang="it-IT" dirty="0" smtClean="0"/>
              <a:t>Inchinarsi/chinare il capo</a:t>
            </a:r>
          </a:p>
          <a:p>
            <a:pPr>
              <a:lnSpc>
                <a:spcPct val="150000"/>
              </a:lnSpc>
              <a:buNone/>
            </a:pPr>
            <a:r>
              <a:rPr lang="it-IT" dirty="0" smtClean="0"/>
              <a:t>Genuflettersi/inginocchiarsi</a:t>
            </a:r>
          </a:p>
          <a:p>
            <a:pPr>
              <a:lnSpc>
                <a:spcPct val="150000"/>
              </a:lnSpc>
              <a:buNone/>
            </a:pPr>
            <a:r>
              <a:rPr lang="it-IT" dirty="0" smtClean="0"/>
              <a:t>Prostrarsi</a:t>
            </a:r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CODICE CINESICO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143536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60000"/>
              </a:lnSpc>
              <a:buNone/>
            </a:pPr>
            <a:r>
              <a:rPr lang="it-IT" sz="4000" i="1" dirty="0" smtClean="0"/>
              <a:t>movimenti del corpo</a:t>
            </a:r>
          </a:p>
          <a:p>
            <a:pPr>
              <a:buNone/>
            </a:pPr>
            <a:endParaRPr lang="it-IT" dirty="0" smtClean="0"/>
          </a:p>
          <a:p>
            <a:pPr>
              <a:lnSpc>
                <a:spcPct val="150000"/>
              </a:lnSpc>
              <a:buNone/>
            </a:pPr>
            <a:r>
              <a:rPr lang="it-IT" dirty="0" smtClean="0"/>
              <a:t>Fare il segno di croce            Battersi il petto</a:t>
            </a:r>
          </a:p>
          <a:p>
            <a:pPr>
              <a:lnSpc>
                <a:spcPct val="150000"/>
              </a:lnSpc>
              <a:buNone/>
            </a:pPr>
            <a:r>
              <a:rPr lang="it-IT" dirty="0" smtClean="0"/>
              <a:t>Alzare le mani                        Elevare</a:t>
            </a:r>
          </a:p>
          <a:p>
            <a:pPr>
              <a:lnSpc>
                <a:spcPct val="150000"/>
              </a:lnSpc>
              <a:buNone/>
            </a:pPr>
            <a:r>
              <a:rPr lang="it-IT" dirty="0" smtClean="0"/>
              <a:t>Allargare le braccia               Offrire</a:t>
            </a:r>
          </a:p>
          <a:p>
            <a:pPr>
              <a:lnSpc>
                <a:spcPct val="150000"/>
              </a:lnSpc>
              <a:buNone/>
            </a:pPr>
            <a:r>
              <a:rPr lang="it-IT" dirty="0" smtClean="0"/>
              <a:t>Stendere le mani                   Immergersi</a:t>
            </a:r>
          </a:p>
          <a:p>
            <a:pPr>
              <a:lnSpc>
                <a:spcPct val="150000"/>
              </a:lnSpc>
              <a:buNone/>
            </a:pPr>
            <a:r>
              <a:rPr lang="it-IT" dirty="0" smtClean="0"/>
              <a:t>Congiungere le mani</a:t>
            </a:r>
          </a:p>
          <a:p>
            <a:pPr>
              <a:lnSpc>
                <a:spcPct val="150000"/>
              </a:lnSpc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CODICE TATTILE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857364"/>
            <a:ext cx="8401080" cy="475775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it-IT" sz="4200" dirty="0" smtClean="0"/>
              <a:t>Unzione/</a:t>
            </a:r>
            <a:r>
              <a:rPr lang="it-IT" sz="4200" dirty="0" err="1" smtClean="0"/>
              <a:t>crismazione</a:t>
            </a:r>
            <a:r>
              <a:rPr lang="it-IT" sz="4200" dirty="0" smtClean="0"/>
              <a:t>                   Aspersione</a:t>
            </a:r>
          </a:p>
          <a:p>
            <a:pPr>
              <a:lnSpc>
                <a:spcPct val="170000"/>
              </a:lnSpc>
              <a:buNone/>
            </a:pPr>
            <a:r>
              <a:rPr lang="it-IT" sz="4200" dirty="0" smtClean="0"/>
              <a:t>Imposizione delle ceneri             Bacio</a:t>
            </a:r>
          </a:p>
          <a:p>
            <a:pPr>
              <a:lnSpc>
                <a:spcPct val="170000"/>
              </a:lnSpc>
              <a:buNone/>
            </a:pPr>
            <a:r>
              <a:rPr lang="it-IT" sz="4200" dirty="0" smtClean="0"/>
              <a:t>Imposizione delle mani               Schiaffo</a:t>
            </a:r>
          </a:p>
          <a:p>
            <a:pPr>
              <a:lnSpc>
                <a:spcPct val="170000"/>
              </a:lnSpc>
              <a:buNone/>
            </a:pPr>
            <a:r>
              <a:rPr lang="it-IT" sz="4200" dirty="0" smtClean="0"/>
              <a:t>Lavaggio mani/piedi</a:t>
            </a:r>
          </a:p>
          <a:p>
            <a:pPr>
              <a:lnSpc>
                <a:spcPct val="120000"/>
              </a:lnSpc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</a:t>
            </a:r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CODICI SPAZIALE E TEMPORALE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La valenza </a:t>
            </a:r>
            <a:r>
              <a:rPr lang="it-IT" dirty="0" err="1" smtClean="0"/>
              <a:t>simbolico-rivelativa</a:t>
            </a:r>
            <a:r>
              <a:rPr lang="it-IT" dirty="0" smtClean="0"/>
              <a:t> dello spazio e del tempo e dei gesti liturgici</a:t>
            </a:r>
          </a:p>
          <a:p>
            <a:endParaRPr lang="it-IT" dirty="0" smtClean="0"/>
          </a:p>
          <a:p>
            <a:r>
              <a:rPr lang="it-IT" dirty="0" smtClean="0"/>
              <a:t>L’irruzione del tempo nuovo (il Giorno senza tramonto) e dello spazio nuovo (Cieli nuovi e Terra nuova) nel </a:t>
            </a:r>
            <a:r>
              <a:rPr lang="it-IT" i="1" dirty="0" smtClean="0"/>
              <a:t>qui</a:t>
            </a:r>
            <a:r>
              <a:rPr lang="it-IT" dirty="0" smtClean="0"/>
              <a:t> e </a:t>
            </a:r>
            <a:r>
              <a:rPr lang="it-IT" i="1" dirty="0" smtClean="0"/>
              <a:t>ora</a:t>
            </a:r>
            <a:r>
              <a:rPr lang="it-IT" dirty="0" smtClean="0"/>
              <a:t> della storia e del cosmo.</a:t>
            </a:r>
          </a:p>
          <a:p>
            <a:endParaRPr lang="it-IT" dirty="0" smtClean="0"/>
          </a:p>
          <a:p>
            <a:r>
              <a:rPr lang="it-IT" i="1" dirty="0" smtClean="0"/>
              <a:t>Già</a:t>
            </a:r>
            <a:r>
              <a:rPr lang="it-IT" dirty="0" smtClean="0"/>
              <a:t> e </a:t>
            </a:r>
            <a:r>
              <a:rPr lang="it-IT" i="1" dirty="0" smtClean="0"/>
              <a:t>non </a:t>
            </a:r>
            <a:r>
              <a:rPr lang="it-IT" i="1" dirty="0" err="1" smtClean="0"/>
              <a:t>ancora</a:t>
            </a:r>
            <a:r>
              <a:rPr lang="it-IT" dirty="0" err="1" smtClean="0"/>
              <a:t>…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IL GESTO </a:t>
            </a:r>
            <a:r>
              <a:rPr lang="it-IT" i="1" dirty="0" err="1" smtClean="0"/>
              <a:t>DI</a:t>
            </a:r>
            <a:r>
              <a:rPr lang="it-IT" i="1" dirty="0" smtClean="0"/>
              <a:t> PACE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Un gesto impegnativo e “rischioso”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Dimensione oggettiva e soggettiva del gesto e del suo significato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Il rapporto tra gesto liturgico e cultura locale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la situazione nel contesto liturgico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CODICE OLFATTIVO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Incenso</a:t>
            </a:r>
          </a:p>
          <a:p>
            <a:pPr>
              <a:buNone/>
            </a:pPr>
            <a:r>
              <a:rPr lang="it-IT" dirty="0" smtClean="0"/>
              <a:t>Olio profumato</a:t>
            </a:r>
          </a:p>
          <a:p>
            <a:pPr>
              <a:buNone/>
            </a:pPr>
            <a:r>
              <a:rPr lang="it-IT" dirty="0" smtClean="0"/>
              <a:t>Fiori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PANE   VINO</a:t>
            </a:r>
          </a:p>
          <a:p>
            <a:pPr>
              <a:buNone/>
            </a:pPr>
            <a:r>
              <a:rPr lang="it-IT" dirty="0" smtClean="0"/>
              <a:t>sale</a:t>
            </a: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500034" y="35004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CODICE GUSTATIVO</a:t>
            </a: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CODICE ICONICO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it-IT" dirty="0" smtClean="0"/>
              <a:t>Cero Pasquale                 Fiori</a:t>
            </a:r>
          </a:p>
          <a:p>
            <a:pPr>
              <a:lnSpc>
                <a:spcPct val="150000"/>
              </a:lnSpc>
              <a:buNone/>
            </a:pPr>
            <a:r>
              <a:rPr lang="it-IT" dirty="0" smtClean="0"/>
              <a:t>Croce                                Ulivo</a:t>
            </a:r>
          </a:p>
          <a:p>
            <a:pPr>
              <a:lnSpc>
                <a:spcPct val="150000"/>
              </a:lnSpc>
              <a:buNone/>
            </a:pPr>
            <a:r>
              <a:rPr lang="it-IT" dirty="0" smtClean="0"/>
              <a:t>Vasi e lini sacri                Fumo dell’incenso</a:t>
            </a:r>
          </a:p>
          <a:p>
            <a:pPr>
              <a:lnSpc>
                <a:spcPct val="150000"/>
              </a:lnSpc>
              <a:buNone/>
            </a:pPr>
            <a:r>
              <a:rPr lang="it-IT" dirty="0" smtClean="0"/>
              <a:t>Vesti liturgiche                Presepe (Gesù Bambino)</a:t>
            </a:r>
          </a:p>
          <a:p>
            <a:pPr>
              <a:lnSpc>
                <a:spcPct val="150000"/>
              </a:lnSpc>
              <a:buNone/>
            </a:pPr>
            <a:r>
              <a:rPr lang="it-IT" dirty="0" smtClean="0"/>
              <a:t>Immagini devozionali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TEMPO LITURGICO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it-IT" dirty="0" smtClean="0"/>
              <a:t>La liturgia </a:t>
            </a:r>
            <a:r>
              <a:rPr lang="it-IT" i="1" dirty="0" smtClean="0"/>
              <a:t>avviene</a:t>
            </a:r>
            <a:r>
              <a:rPr lang="it-IT" dirty="0" smtClean="0"/>
              <a:t> nel tempo</a:t>
            </a:r>
          </a:p>
          <a:p>
            <a:pPr>
              <a:lnSpc>
                <a:spcPct val="200000"/>
              </a:lnSpc>
            </a:pPr>
            <a:r>
              <a:rPr lang="it-IT" dirty="0" smtClean="0"/>
              <a:t>La liturgia </a:t>
            </a:r>
            <a:r>
              <a:rPr lang="it-IT" i="1" dirty="0" smtClean="0"/>
              <a:t>scandisce</a:t>
            </a:r>
            <a:r>
              <a:rPr lang="it-IT" dirty="0" smtClean="0"/>
              <a:t> il tempo</a:t>
            </a:r>
          </a:p>
          <a:p>
            <a:pPr>
              <a:lnSpc>
                <a:spcPct val="200000"/>
              </a:lnSpc>
            </a:pPr>
            <a:r>
              <a:rPr lang="it-IT" dirty="0" smtClean="0"/>
              <a:t>La liturgia </a:t>
            </a:r>
            <a:r>
              <a:rPr lang="it-IT" i="1" dirty="0" smtClean="0"/>
              <a:t>crea</a:t>
            </a:r>
            <a:r>
              <a:rPr lang="it-IT" dirty="0" smtClean="0"/>
              <a:t> un tempo nuovo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TEMPO LITURGICO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/>
          <a:lstStyle/>
          <a:p>
            <a:endParaRPr lang="it-IT" dirty="0" smtClean="0"/>
          </a:p>
          <a:p>
            <a:pPr algn="ctr">
              <a:buNone/>
            </a:pPr>
            <a:r>
              <a:rPr lang="it-IT" dirty="0" smtClean="0"/>
              <a:t>AVANZAMENTO STORICO (LINEARE) </a:t>
            </a:r>
          </a:p>
          <a:p>
            <a:pPr algn="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                                        CICLICITÀ ANNUALE/    </a:t>
            </a:r>
          </a:p>
          <a:p>
            <a:pPr algn="ctr">
              <a:buNone/>
            </a:pPr>
            <a:r>
              <a:rPr lang="it-IT" dirty="0" smtClean="0"/>
              <a:t>                                                      STAGIONALE/</a:t>
            </a:r>
          </a:p>
          <a:p>
            <a:pPr algn="ctr">
              <a:buNone/>
            </a:pPr>
            <a:r>
              <a:rPr lang="it-IT" dirty="0" smtClean="0"/>
              <a:t>                                                      QUOTIDIANA</a:t>
            </a:r>
          </a:p>
          <a:p>
            <a:pPr algn="ctr">
              <a:buNone/>
            </a:pPr>
            <a:r>
              <a:rPr lang="it-IT" dirty="0" smtClean="0"/>
              <a:t>                                                       (CIRCOLARE)</a:t>
            </a:r>
            <a:endParaRPr lang="it-IT" dirty="0"/>
          </a:p>
        </p:txBody>
      </p:sp>
      <p:cxnSp>
        <p:nvCxnSpPr>
          <p:cNvPr id="5" name="Connettore 2 4"/>
          <p:cNvCxnSpPr/>
          <p:nvPr/>
        </p:nvCxnSpPr>
        <p:spPr>
          <a:xfrm>
            <a:off x="2143108" y="2000240"/>
            <a:ext cx="478634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Ovale 6"/>
          <p:cNvSpPr/>
          <p:nvPr/>
        </p:nvSpPr>
        <p:spPr>
          <a:xfrm>
            <a:off x="1643042" y="3643314"/>
            <a:ext cx="2286016" cy="2286016"/>
          </a:xfrm>
          <a:prstGeom prst="ellipse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TEMPO LITURGICO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/>
          <a:lstStyle/>
          <a:p>
            <a:endParaRPr lang="it-IT" dirty="0" smtClean="0"/>
          </a:p>
          <a:p>
            <a:pPr algn="ctr">
              <a:buNone/>
            </a:pPr>
            <a:r>
              <a:rPr lang="it-IT" sz="2800" dirty="0" smtClean="0"/>
              <a:t>TEMPO DIA-CRONICO </a:t>
            </a:r>
          </a:p>
          <a:p>
            <a:pPr algn="ctr">
              <a:buNone/>
            </a:pPr>
            <a:r>
              <a:rPr lang="it-IT" sz="2800" dirty="0" smtClean="0"/>
              <a:t>(SERIE </a:t>
            </a:r>
            <a:r>
              <a:rPr lang="it-IT" sz="2800" dirty="0" err="1" smtClean="0"/>
              <a:t>DI</a:t>
            </a:r>
            <a:r>
              <a:rPr lang="it-IT" sz="2800" dirty="0" smtClean="0"/>
              <a:t> EVENTI UNICI ED IRRIPETIBILI)</a:t>
            </a:r>
          </a:p>
          <a:p>
            <a:pPr algn="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                                         </a:t>
            </a:r>
            <a:r>
              <a:rPr lang="it-IT" sz="2800" dirty="0" smtClean="0"/>
              <a:t>TEMPO SIN-CRONICO            </a:t>
            </a:r>
          </a:p>
          <a:p>
            <a:pPr algn="ctr">
              <a:buNone/>
            </a:pPr>
            <a:r>
              <a:rPr lang="it-IT" sz="2800" dirty="0" smtClean="0"/>
              <a:t>                                              (TOTALITÀ DEGLI EVENTI)      </a:t>
            </a:r>
            <a:endParaRPr lang="it-IT" sz="2800" dirty="0"/>
          </a:p>
        </p:txBody>
      </p:sp>
      <p:cxnSp>
        <p:nvCxnSpPr>
          <p:cNvPr id="5" name="Connettore 2 4"/>
          <p:cNvCxnSpPr/>
          <p:nvPr/>
        </p:nvCxnSpPr>
        <p:spPr>
          <a:xfrm>
            <a:off x="2143108" y="2000240"/>
            <a:ext cx="478634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Ovale 6"/>
          <p:cNvSpPr/>
          <p:nvPr/>
        </p:nvSpPr>
        <p:spPr>
          <a:xfrm>
            <a:off x="1643042" y="3643314"/>
            <a:ext cx="2286016" cy="2286016"/>
          </a:xfrm>
          <a:prstGeom prst="ellipse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TEMPO LITURGICO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dirty="0" smtClean="0"/>
              <a:t>TEMPO LITURGICO APERTO ALL’ETERNITÀ</a:t>
            </a:r>
            <a:endParaRPr lang="it-IT" dirty="0"/>
          </a:p>
        </p:txBody>
      </p:sp>
      <p:pic>
        <p:nvPicPr>
          <p:cNvPr id="8194" name="Picture 2" descr="Risultati immagini per MOTO ELICOIDA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964645" y="1678769"/>
            <a:ext cx="3143272" cy="4643470"/>
          </a:xfrm>
          <a:prstGeom prst="rect">
            <a:avLst/>
          </a:prstGeom>
          <a:noFill/>
        </p:spPr>
      </p:pic>
      <p:sp>
        <p:nvSpPr>
          <p:cNvPr id="6" name="CasellaDiTesto 5"/>
          <p:cNvSpPr txBox="1"/>
          <p:nvPr/>
        </p:nvSpPr>
        <p:spPr>
          <a:xfrm>
            <a:off x="3428992" y="507207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A</a:t>
            </a:r>
            <a:endParaRPr lang="it-IT" sz="28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286248" y="5072074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A1</a:t>
            </a:r>
            <a:endParaRPr lang="it-IT" sz="2800" b="1" dirty="0"/>
          </a:p>
        </p:txBody>
      </p:sp>
      <p:sp>
        <p:nvSpPr>
          <p:cNvPr id="8" name="Per 7"/>
          <p:cNvSpPr/>
          <p:nvPr/>
        </p:nvSpPr>
        <p:spPr>
          <a:xfrm>
            <a:off x="3786182" y="5000636"/>
            <a:ext cx="357190" cy="357190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Per 8"/>
          <p:cNvSpPr/>
          <p:nvPr/>
        </p:nvSpPr>
        <p:spPr>
          <a:xfrm>
            <a:off x="4714876" y="5000636"/>
            <a:ext cx="357190" cy="357190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TEMPO LITURGICO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it-IT" dirty="0" smtClean="0"/>
              <a:t>Tempo storico e tempo cosmico</a:t>
            </a:r>
          </a:p>
          <a:p>
            <a:pPr>
              <a:lnSpc>
                <a:spcPct val="150000"/>
              </a:lnSpc>
              <a:buNone/>
            </a:pPr>
            <a:r>
              <a:rPr lang="it-IT" dirty="0" smtClean="0"/>
              <a:t>Ciclo solare e ciclo lunare</a:t>
            </a:r>
          </a:p>
          <a:p>
            <a:pPr>
              <a:lnSpc>
                <a:spcPct val="150000"/>
              </a:lnSpc>
              <a:buNone/>
            </a:pPr>
            <a:r>
              <a:rPr lang="it-IT" dirty="0" smtClean="0"/>
              <a:t>Il ritmo nel tempo: La settimana della creazione, la settimana inaugurale … otto giorni </a:t>
            </a:r>
            <a:r>
              <a:rPr lang="it-IT" dirty="0" err="1" smtClean="0"/>
              <a:t>dopo…</a:t>
            </a:r>
            <a:endParaRPr lang="it-IT" dirty="0" smtClean="0"/>
          </a:p>
          <a:p>
            <a:pPr>
              <a:lnSpc>
                <a:spcPct val="150000"/>
              </a:lnSpc>
              <a:buNone/>
            </a:pPr>
            <a:r>
              <a:rPr lang="it-IT" dirty="0" smtClean="0"/>
              <a:t> i periodi: 40 giorni, sette </a:t>
            </a:r>
            <a:r>
              <a:rPr lang="it-IT" dirty="0" err="1" smtClean="0"/>
              <a:t>settimane…</a:t>
            </a:r>
            <a:endParaRPr lang="it-IT" dirty="0" smtClean="0"/>
          </a:p>
          <a:p>
            <a:pPr>
              <a:lnSpc>
                <a:spcPct val="150000"/>
              </a:lnSpc>
              <a:buNone/>
            </a:pPr>
            <a:r>
              <a:rPr lang="it-IT" dirty="0" smtClean="0"/>
              <a:t>Le ore e l’Ora in Giovanni</a:t>
            </a:r>
          </a:p>
          <a:p>
            <a:pPr>
              <a:lnSpc>
                <a:spcPct val="150000"/>
              </a:lnSpc>
              <a:buNone/>
            </a:pPr>
            <a:r>
              <a:rPr lang="it-IT" dirty="0" smtClean="0"/>
              <a:t>Il Giorno Primo ed Ultimo, l’Ottavo Giorno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TEMPO LITURGICO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571612"/>
            <a:ext cx="8286808" cy="507209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dirty="0" smtClean="0"/>
              <a:t>Secondo la tradizione apostolica, che ha origine  dallo</a:t>
            </a:r>
          </a:p>
          <a:p>
            <a:pPr>
              <a:buNone/>
            </a:pPr>
            <a:r>
              <a:rPr lang="it-IT" dirty="0" smtClean="0"/>
              <a:t>stesso giorno della risurrezione di Cristo, la  Chiesa </a:t>
            </a:r>
          </a:p>
          <a:p>
            <a:pPr>
              <a:buNone/>
            </a:pPr>
            <a:r>
              <a:rPr lang="it-IT" dirty="0" smtClean="0"/>
              <a:t>celebra il mistero pasquale ogni otto giorni,  in quello che</a:t>
            </a:r>
          </a:p>
          <a:p>
            <a:pPr>
              <a:buNone/>
            </a:pPr>
            <a:r>
              <a:rPr lang="it-IT" dirty="0" smtClean="0"/>
              <a:t>si chiama giustamente «giorno del Signore» o </a:t>
            </a:r>
          </a:p>
          <a:p>
            <a:pPr>
              <a:buNone/>
            </a:pPr>
            <a:r>
              <a:rPr lang="it-IT" dirty="0" smtClean="0"/>
              <a:t>«domenica». La domenica è la </a:t>
            </a:r>
            <a:r>
              <a:rPr lang="it-IT" b="1" i="1" dirty="0" smtClean="0"/>
              <a:t>festa primordiale </a:t>
            </a:r>
            <a:r>
              <a:rPr lang="it-IT" dirty="0" smtClean="0"/>
              <a:t>che deve </a:t>
            </a:r>
          </a:p>
          <a:p>
            <a:pPr>
              <a:buNone/>
            </a:pPr>
            <a:r>
              <a:rPr lang="it-IT" dirty="0" smtClean="0"/>
              <a:t>essere proposta e inculcata  alla pietà dei fedeli, in modo </a:t>
            </a:r>
          </a:p>
          <a:p>
            <a:pPr>
              <a:buNone/>
            </a:pPr>
            <a:r>
              <a:rPr lang="it-IT" dirty="0" smtClean="0"/>
              <a:t>che risulti anche giorno di gioia e di riposo dal lavoro.</a:t>
            </a:r>
          </a:p>
          <a:p>
            <a:pPr>
              <a:buNone/>
            </a:pPr>
            <a:r>
              <a:rPr lang="it-IT" dirty="0" smtClean="0"/>
              <a:t>Non le venga anteposta alcun'altra solennità che non sia </a:t>
            </a:r>
          </a:p>
          <a:p>
            <a:pPr>
              <a:buNone/>
            </a:pPr>
            <a:r>
              <a:rPr lang="it-IT" dirty="0" smtClean="0"/>
              <a:t>di grandissima  importanza, perché la domenica è il</a:t>
            </a:r>
          </a:p>
          <a:p>
            <a:pPr>
              <a:buNone/>
            </a:pPr>
            <a:r>
              <a:rPr lang="it-IT" b="1" i="1" dirty="0" smtClean="0"/>
              <a:t>fondamento</a:t>
            </a:r>
            <a:r>
              <a:rPr lang="it-IT" dirty="0" smtClean="0"/>
              <a:t> e il </a:t>
            </a:r>
            <a:r>
              <a:rPr lang="it-IT" b="1" i="1" dirty="0" smtClean="0"/>
              <a:t>nucleo</a:t>
            </a:r>
            <a:r>
              <a:rPr lang="it-IT" dirty="0" smtClean="0"/>
              <a:t> di tutto l'anno liturgico.</a:t>
            </a:r>
          </a:p>
          <a:p>
            <a:pPr algn="r">
              <a:buNone/>
            </a:pPr>
            <a:r>
              <a:rPr lang="it-IT" sz="2800" i="1" dirty="0" smtClean="0"/>
              <a:t>SC</a:t>
            </a:r>
            <a:r>
              <a:rPr lang="it-IT" sz="2800" dirty="0" smtClean="0"/>
              <a:t>, 106</a:t>
            </a:r>
            <a:endParaRPr lang="it-IT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1183</Words>
  <PresentationFormat>Presentazione su schermo (4:3)</PresentationFormat>
  <Paragraphs>247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33" baseType="lpstr">
      <vt:lpstr>Tema di Office</vt:lpstr>
      <vt:lpstr>Diapositiva 1</vt:lpstr>
      <vt:lpstr>COME CELEBRIAMO?</vt:lpstr>
      <vt:lpstr>I CODICI SPAZIALE E TEMPORALE</vt:lpstr>
      <vt:lpstr>IL TEMPO LITURGICO</vt:lpstr>
      <vt:lpstr>IL TEMPO LITURGICO</vt:lpstr>
      <vt:lpstr>IL TEMPO LITURGICO</vt:lpstr>
      <vt:lpstr>IL TEMPO LITURGICO</vt:lpstr>
      <vt:lpstr>IL TEMPO LITURGICO</vt:lpstr>
      <vt:lpstr>IL TEMPO LITURGICO</vt:lpstr>
      <vt:lpstr>IL TEMPO LITURGICO</vt:lpstr>
      <vt:lpstr>L’ANNO LITURGICO</vt:lpstr>
      <vt:lpstr>L’ANNO LITURGICO</vt:lpstr>
      <vt:lpstr>Diapositiva 13</vt:lpstr>
      <vt:lpstr>TEMPO STORICO E TEMPO COSMICO NELLA LITURGIA</vt:lpstr>
      <vt:lpstr>LA LITURGIA DELLE ORE</vt:lpstr>
      <vt:lpstr>LA LITURGIA DELLE ORE</vt:lpstr>
      <vt:lpstr>LA LITURGIA DELLE ORE</vt:lpstr>
      <vt:lpstr>LA LITURGIA DELLE ORE</vt:lpstr>
      <vt:lpstr>LA LITURGIA DELLE ORE</vt:lpstr>
      <vt:lpstr>LA LITURGIA DELLE ORE</vt:lpstr>
      <vt:lpstr>LO SPAZIO LITURGICO</vt:lpstr>
      <vt:lpstr>L’ARCHITETTURA DELLA CHIESA</vt:lpstr>
      <vt:lpstr>L’ORIENTAMENTO</vt:lpstr>
      <vt:lpstr>I GESTI LITURGICI</vt:lpstr>
      <vt:lpstr>CODICE PROSSEMICO</vt:lpstr>
      <vt:lpstr>CODICE ODOLOGICO</vt:lpstr>
      <vt:lpstr>CODICE CINESICO</vt:lpstr>
      <vt:lpstr>CODICE CINESICO</vt:lpstr>
      <vt:lpstr>CODICE TATTILE</vt:lpstr>
      <vt:lpstr>IL GESTO DI PACE</vt:lpstr>
      <vt:lpstr>CODICE OLFATTIVO</vt:lpstr>
      <vt:lpstr>CODICE ICONICO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FILIPPO</dc:creator>
  <cp:lastModifiedBy>FILIPPO</cp:lastModifiedBy>
  <cp:revision>44</cp:revision>
  <dcterms:created xsi:type="dcterms:W3CDTF">2018-04-09T15:55:48Z</dcterms:created>
  <dcterms:modified xsi:type="dcterms:W3CDTF">2018-04-12T16:55:13Z</dcterms:modified>
</cp:coreProperties>
</file>