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29/03/2018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DOVE PROCLAMARE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2757494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La specificità dell’ambone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I libri liturgici: Lezionario ed Evangeliario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Altri sussidi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PROCLAMARE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it-IT" dirty="0" smtClean="0"/>
              <a:t>Proclamare </a:t>
            </a:r>
            <a:r>
              <a:rPr lang="it-IT" i="1" dirty="0" smtClean="0"/>
              <a:t>pubblicamente: </a:t>
            </a:r>
          </a:p>
          <a:p>
            <a:pPr>
              <a:buNone/>
            </a:pPr>
            <a:r>
              <a:rPr lang="it-IT" i="1" dirty="0" smtClean="0"/>
              <a:t>    </a:t>
            </a:r>
            <a:r>
              <a:rPr lang="it-IT" dirty="0" smtClean="0"/>
              <a:t>tono di voce, volume, postura, tempi.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Proclamare </a:t>
            </a:r>
            <a:r>
              <a:rPr lang="it-IT" i="1" dirty="0" smtClean="0"/>
              <a:t>solennemente: </a:t>
            </a:r>
          </a:p>
          <a:p>
            <a:pPr>
              <a:buNone/>
            </a:pPr>
            <a:r>
              <a:rPr lang="it-IT" i="1" dirty="0" smtClean="0"/>
              <a:t>     </a:t>
            </a:r>
            <a:r>
              <a:rPr lang="it-IT" dirty="0" smtClean="0"/>
              <a:t>timbro, ritmo, velocità.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Proclamare </a:t>
            </a:r>
            <a:r>
              <a:rPr lang="it-IT" i="1" dirty="0" err="1" smtClean="0"/>
              <a:t>ministerialmente</a:t>
            </a:r>
            <a:r>
              <a:rPr lang="it-IT" dirty="0" smtClean="0"/>
              <a:t>: </a:t>
            </a:r>
          </a:p>
          <a:p>
            <a:pPr>
              <a:buNone/>
            </a:pPr>
            <a:r>
              <a:rPr lang="it-IT" dirty="0" smtClean="0"/>
              <a:t>     lo stile del servizio, l’emotività.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Proclamare </a:t>
            </a:r>
            <a:r>
              <a:rPr lang="it-IT" i="1" dirty="0" smtClean="0"/>
              <a:t>consapevolmente</a:t>
            </a:r>
            <a:r>
              <a:rPr lang="it-IT" dirty="0" smtClean="0"/>
              <a:t>: no all’improvvisazione!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L’OMELIA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368618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Esposizione viva e attuale del Mistero celebrato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Che ne prolunga e implementa l’efficacia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Per la comunità concreta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Sotto la guida dello Spirito Santo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L’ASSENSO DELLA FEDE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68632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it-IT" dirty="0" smtClean="0"/>
              <a:t>-   Il salmo responsoriale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it-IT" dirty="0" smtClean="0"/>
              <a:t>L’acclamazione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it-IT" dirty="0" smtClean="0"/>
              <a:t>Ringraziamento e lode</a:t>
            </a:r>
          </a:p>
          <a:p>
            <a:pPr>
              <a:buFontTx/>
              <a:buChar char="-"/>
            </a:pPr>
            <a:endParaRPr lang="it-IT" dirty="0" smtClean="0"/>
          </a:p>
          <a:p>
            <a:pPr algn="ctr">
              <a:buNone/>
            </a:pPr>
            <a:r>
              <a:rPr lang="it-IT" sz="3600" dirty="0" smtClean="0"/>
              <a:t>LA PREGHIERA UNIVERSALE</a:t>
            </a:r>
          </a:p>
          <a:p>
            <a:pPr algn="ctr">
              <a:buNone/>
            </a:pPr>
            <a:endParaRPr lang="it-IT" sz="3600" dirty="0" smtClean="0"/>
          </a:p>
          <a:p>
            <a:pPr>
              <a:buFontTx/>
              <a:buChar char="-"/>
            </a:pPr>
            <a:r>
              <a:rPr lang="it-IT" dirty="0" smtClean="0"/>
              <a:t>Il legame con la Parola di Dio</a:t>
            </a:r>
          </a:p>
          <a:p>
            <a:pPr>
              <a:buFontTx/>
              <a:buChar char="-"/>
            </a:pPr>
            <a:r>
              <a:rPr lang="it-IT" dirty="0" smtClean="0"/>
              <a:t>Invocazione e supplica</a:t>
            </a:r>
          </a:p>
          <a:p>
            <a:pPr>
              <a:buFontTx/>
              <a:buChar char="-"/>
            </a:pPr>
            <a:endParaRPr lang="it-IT" sz="3600" dirty="0" smtClean="0"/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PREGHIERA UNIVERSALE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3829064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espressione del sacerdozio comune dei fedeli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È preghiera, non </a:t>
            </a:r>
            <a:r>
              <a:rPr lang="it-IT" dirty="0" err="1" smtClean="0"/>
              <a:t>altro…</a:t>
            </a:r>
            <a:endParaRPr lang="it-IT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Semplicità e brevità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L’invito alla preghiera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PREGHIERA UNIVERSALE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28628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Per le necessità della Chiesa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Per i governanti e per la salvezza di tutto il mondo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Per quelli che si trovano in difficoltà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Per la comunità locale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Per la circostanza particolare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SILENZIO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375762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La valenza sacramentale del silenzio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Il silenzio come partecipazione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Attesa interiore, non pausa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Raccoglimento e meditazione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Adorazione e appropriazione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it-IT" dirty="0" smtClean="0"/>
              <a:t>IL CANTO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0006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/>
              <a:t>PERCHÉ CANTARE</a:t>
            </a:r>
          </a:p>
          <a:p>
            <a:pPr algn="ctr">
              <a:buNone/>
            </a:pPr>
            <a:endParaRPr lang="it-IT" sz="1200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Il canto come forma della lode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Il canto esprime la risposta dell’uomo a Dio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il canto esprime la coralità della preghiera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Il canto ha una capacità estetica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Il canto solennizza la parola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CANTO E PAROLA </a:t>
            </a:r>
            <a:r>
              <a:rPr lang="it-IT" dirty="0" err="1" smtClean="0"/>
              <a:t>DI</a:t>
            </a:r>
            <a:r>
              <a:rPr lang="it-IT" dirty="0" smtClean="0"/>
              <a:t> DIO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Il canto nella Scrittura: i Salmi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Cantare la Parola e con la Parola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L’ordinario della Liturgia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I criteri di scelta dei canti liturgici: temporalità, </a:t>
            </a:r>
            <a:r>
              <a:rPr lang="it-IT" dirty="0" err="1" smtClean="0"/>
              <a:t>liturgicità</a:t>
            </a:r>
            <a:r>
              <a:rPr lang="it-IT" dirty="0" smtClean="0"/>
              <a:t>, funzione, capacità esecutiva.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CANTARE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La coralità del canto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Il ruolo del coro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err="1" smtClean="0"/>
              <a:t>Ministerialità</a:t>
            </a:r>
            <a:r>
              <a:rPr lang="it-IT" dirty="0" smtClean="0"/>
              <a:t> diverse, non personalismi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Esecuzione, non esibizione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Cantare pregando, pregare cantando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Il tempo del canto</a:t>
            </a:r>
          </a:p>
          <a:p>
            <a:pPr>
              <a:buFontTx/>
              <a:buChar char="-"/>
            </a:pPr>
            <a:endParaRPr lang="it-IT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/>
              <a:t>COME</a:t>
            </a:r>
            <a:r>
              <a:rPr lang="it-IT" b="1" dirty="0" smtClean="0"/>
              <a:t> CELEBRIAMO?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929222"/>
          </a:xfrm>
        </p:spPr>
        <p:txBody>
          <a:bodyPr/>
          <a:lstStyle/>
          <a:p>
            <a:pPr algn="ctr">
              <a:buNone/>
            </a:pPr>
            <a:r>
              <a:rPr lang="it-IT" sz="4000" b="1" i="1" dirty="0" smtClean="0"/>
              <a:t>Liturgia e Parola</a:t>
            </a:r>
          </a:p>
          <a:p>
            <a:pPr algn="ctr">
              <a:buNone/>
            </a:pPr>
            <a:endParaRPr lang="it-IT" sz="1600" b="1" i="1" dirty="0" smtClean="0"/>
          </a:p>
          <a:p>
            <a:pPr>
              <a:buNone/>
            </a:pPr>
            <a:r>
              <a:rPr lang="it-IT" dirty="0" smtClean="0"/>
              <a:t>IL RAPPORTO TRA PAROLA E LITURGIA</a:t>
            </a:r>
          </a:p>
          <a:p>
            <a:pPr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La Liturgia è Azione di Cristo, </a:t>
            </a:r>
            <a:r>
              <a:rPr lang="it-IT" b="1" i="1" dirty="0" smtClean="0"/>
              <a:t>Verbo</a:t>
            </a:r>
            <a:r>
              <a:rPr lang="it-IT" dirty="0" smtClean="0"/>
              <a:t> del Padre</a:t>
            </a:r>
          </a:p>
          <a:p>
            <a:pPr>
              <a:buFontTx/>
              <a:buChar char="-"/>
            </a:pPr>
            <a:r>
              <a:rPr lang="it-IT" dirty="0" smtClean="0"/>
              <a:t>La Liturgia è </a:t>
            </a:r>
            <a:r>
              <a:rPr lang="it-IT" b="1" i="1" dirty="0" smtClean="0"/>
              <a:t>Bene-dizione</a:t>
            </a:r>
            <a:r>
              <a:rPr lang="it-IT" dirty="0" smtClean="0"/>
              <a:t>, </a:t>
            </a:r>
            <a:r>
              <a:rPr lang="it-IT" i="1" dirty="0" smtClean="0"/>
              <a:t>EU-LOGIA</a:t>
            </a:r>
          </a:p>
          <a:p>
            <a:pPr>
              <a:buFontTx/>
              <a:buChar char="-"/>
            </a:pPr>
            <a:r>
              <a:rPr lang="it-IT" dirty="0" smtClean="0"/>
              <a:t>La Liturgia è celebrazione di Eventi e </a:t>
            </a:r>
            <a:r>
              <a:rPr lang="it-IT" b="1" i="1" dirty="0" smtClean="0"/>
              <a:t>Parole</a:t>
            </a:r>
            <a:r>
              <a:rPr lang="it-IT" dirty="0" smtClean="0"/>
              <a:t> salvifici</a:t>
            </a:r>
          </a:p>
          <a:p>
            <a:pPr>
              <a:buNone/>
            </a:pPr>
            <a:endParaRPr lang="it-IT" sz="2800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PAROLA </a:t>
            </a:r>
            <a:r>
              <a:rPr lang="it-IT" dirty="0" err="1" smtClean="0"/>
              <a:t>DI</a:t>
            </a:r>
            <a:r>
              <a:rPr lang="it-IT" dirty="0" smtClean="0"/>
              <a:t> DIO E LITURGIA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35771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Dalla Parola come Scrittura alla Parola come segno sacramentale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Dio parla nella Scrittura e al di là di essa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L’Attualità dell’eterna Parola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La Parola di Dio nei testi liturgici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IL “DIRE” E IL “PARLARE” NELLA LITURGIA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378621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la funzione narrativa, </a:t>
            </a:r>
            <a:r>
              <a:rPr lang="it-IT" dirty="0" err="1" smtClean="0"/>
              <a:t>anamnetica</a:t>
            </a:r>
            <a:r>
              <a:rPr lang="it-IT" dirty="0" smtClean="0"/>
              <a:t> del dire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la funzione performativa, prolettica del dire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la funzione sacramentale del parlare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la funzione intersoggettiva del parlare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PARTECIPAZIONE </a:t>
            </a:r>
            <a:br>
              <a:rPr lang="it-IT" dirty="0" smtClean="0"/>
            </a:br>
            <a:r>
              <a:rPr lang="it-IT" dirty="0" smtClean="0"/>
              <a:t>NELLA LITUGIA DELLA PAROLA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it-IT" sz="1100" dirty="0" smtClean="0"/>
          </a:p>
          <a:p>
            <a:pPr algn="ctr">
              <a:buNone/>
            </a:pPr>
            <a:r>
              <a:rPr lang="it-IT" sz="3600" b="1" dirty="0" smtClean="0"/>
              <a:t>L’ASCOLTO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3600" dirty="0" smtClean="0"/>
              <a:t>Passività ricettiva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3600" dirty="0" smtClean="0"/>
              <a:t>Fare spazio all’azione di Dio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3600" dirty="0" smtClean="0"/>
              <a:t>Imparare ad ascoltare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3600" dirty="0" smtClean="0"/>
              <a:t>L’adesione del cuore e della vita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PARTECIPAZIONE </a:t>
            </a:r>
            <a:br>
              <a:rPr lang="it-IT" dirty="0" smtClean="0"/>
            </a:br>
            <a:r>
              <a:rPr lang="it-IT" dirty="0" smtClean="0"/>
              <a:t>NELLA LITUGIA DELLA PAROLA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it-IT" sz="1100" dirty="0" smtClean="0"/>
          </a:p>
          <a:p>
            <a:pPr algn="ctr">
              <a:buNone/>
            </a:pPr>
            <a:r>
              <a:rPr lang="it-IT" sz="3600" b="1" dirty="0" smtClean="0"/>
              <a:t>L’ASCOLTO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3600" dirty="0" smtClean="0"/>
              <a:t>Invitare all’ascolto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3600" dirty="0" smtClean="0"/>
              <a:t>In posizione di ascolto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3600" dirty="0" smtClean="0"/>
              <a:t>Favorire l’ascolto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3600" dirty="0" smtClean="0"/>
              <a:t>Valorizzare l’ascolto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sz="3600" b="1" dirty="0" smtClean="0"/>
              <a:t>LA GESTUALITÀ</a:t>
            </a:r>
          </a:p>
          <a:p>
            <a:pPr algn="ctr">
              <a:buNone/>
            </a:pPr>
            <a:endParaRPr lang="it-IT" sz="1600" b="1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3600" dirty="0" smtClean="0"/>
              <a:t>Rivolti verso Dio che parla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3600" dirty="0" smtClean="0"/>
              <a:t>L’elevazione e l’intronizzazione dei libri liturgici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3600" dirty="0" smtClean="0"/>
              <a:t>Il triplice segno di croce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3600" dirty="0" smtClean="0"/>
              <a:t>La venerazione della Parola</a:t>
            </a:r>
          </a:p>
          <a:p>
            <a:pPr>
              <a:buNone/>
            </a:pPr>
            <a:endParaRPr lang="it-IT" sz="3600" b="1" dirty="0" smtClean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PARTECIPAZIONE </a:t>
            </a:r>
            <a:br>
              <a:rPr lang="it-IT" dirty="0" smtClean="0"/>
            </a:br>
            <a:r>
              <a:rPr lang="it-IT" dirty="0" smtClean="0"/>
              <a:t>NELLA LITUGIA DELLA PAROLA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PARTECIPAZIONE </a:t>
            </a:r>
            <a:br>
              <a:rPr lang="it-IT" dirty="0" smtClean="0"/>
            </a:br>
            <a:r>
              <a:rPr lang="it-IT" dirty="0" smtClean="0"/>
              <a:t>NELLA LITUGIA DELLA PAROLA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b="1" dirty="0" smtClean="0"/>
              <a:t>LA COMPRENSIONE</a:t>
            </a:r>
          </a:p>
          <a:p>
            <a:pPr algn="ctr">
              <a:buNone/>
            </a:pPr>
            <a:endParaRPr lang="it-IT" sz="1700" b="1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3600" dirty="0" smtClean="0"/>
              <a:t>Il significante prima del significato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3600" dirty="0" smtClean="0"/>
              <a:t>Necessità di una preparazione previa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3600" dirty="0" smtClean="0"/>
              <a:t>L’Omelia come spiegazione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sz="3600" dirty="0" smtClean="0"/>
              <a:t>La comprensione nella preghiera</a:t>
            </a:r>
          </a:p>
          <a:p>
            <a:pPr>
              <a:buFontTx/>
              <a:buChar char="-"/>
            </a:pPr>
            <a:endParaRPr lang="it-IT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CONTESTO DELLA PROCLAMAZIONE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3757626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“Proclamazione”, non “lettura”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Il ministero del lettore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it-IT" dirty="0" smtClean="0"/>
              <a:t>Introduzioni e </a:t>
            </a:r>
            <a:r>
              <a:rPr lang="it-IT" dirty="0" err="1" smtClean="0"/>
              <a:t>monizioni</a:t>
            </a:r>
            <a:r>
              <a:rPr lang="it-IT" dirty="0" smtClean="0"/>
              <a:t> chiare e sobrie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489</Words>
  <PresentationFormat>Presentazione su schermo (4:3)</PresentationFormat>
  <Paragraphs>122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Diapositiva 1</vt:lpstr>
      <vt:lpstr>COME CELEBRIAMO?</vt:lpstr>
      <vt:lpstr>PAROLA DI DIO E LITURGIA</vt:lpstr>
      <vt:lpstr>IL “DIRE” E IL “PARLARE” NELLA LITURGIA</vt:lpstr>
      <vt:lpstr>LA PARTECIPAZIONE  NELLA LITUGIA DELLA PAROLA</vt:lpstr>
      <vt:lpstr>LA PARTECIPAZIONE  NELLA LITUGIA DELLA PAROLA</vt:lpstr>
      <vt:lpstr>LA PARTECIPAZIONE  NELLA LITUGIA DELLA PAROLA</vt:lpstr>
      <vt:lpstr>LA PARTECIPAZIONE  NELLA LITUGIA DELLA PAROLA</vt:lpstr>
      <vt:lpstr>IL CONTESTO DELLA PROCLAMAZIONE</vt:lpstr>
      <vt:lpstr>DOVE PROCLAMARE</vt:lpstr>
      <vt:lpstr>COME PROCLAMARE</vt:lpstr>
      <vt:lpstr>L’OMELIA</vt:lpstr>
      <vt:lpstr>L’ASSENSO DELLA FEDE</vt:lpstr>
      <vt:lpstr>LA PREGHIERA UNIVERSALE</vt:lpstr>
      <vt:lpstr>LA PREGHIERA UNIVERSALE</vt:lpstr>
      <vt:lpstr>IL SILENZIO</vt:lpstr>
      <vt:lpstr>IL CANTO</vt:lpstr>
      <vt:lpstr>CANTO E PAROLA DI DIO</vt:lpstr>
      <vt:lpstr>COME CANTARE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FILIPPO</dc:creator>
  <cp:lastModifiedBy>FILIPPO</cp:lastModifiedBy>
  <cp:revision>20</cp:revision>
  <dcterms:created xsi:type="dcterms:W3CDTF">2018-03-27T18:38:12Z</dcterms:created>
  <dcterms:modified xsi:type="dcterms:W3CDTF">2018-03-29T16:15:08Z</dcterms:modified>
</cp:coreProperties>
</file>