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60" r:id="rId2"/>
    <p:sldId id="302" r:id="rId3"/>
    <p:sldId id="270" r:id="rId4"/>
    <p:sldId id="271" r:id="rId5"/>
    <p:sldId id="272" r:id="rId6"/>
    <p:sldId id="274" r:id="rId7"/>
    <p:sldId id="279" r:id="rId8"/>
    <p:sldId id="282" r:id="rId9"/>
    <p:sldId id="273" r:id="rId10"/>
    <p:sldId id="275" r:id="rId11"/>
    <p:sldId id="276" r:id="rId12"/>
    <p:sldId id="277" r:id="rId13"/>
    <p:sldId id="278" r:id="rId14"/>
    <p:sldId id="280" r:id="rId15"/>
    <p:sldId id="281" r:id="rId16"/>
    <p:sldId id="283" r:id="rId17"/>
    <p:sldId id="284" r:id="rId18"/>
    <p:sldId id="267" r:id="rId19"/>
    <p:sldId id="285" r:id="rId20"/>
    <p:sldId id="287" r:id="rId21"/>
    <p:sldId id="286" r:id="rId22"/>
    <p:sldId id="265" r:id="rId23"/>
    <p:sldId id="288" r:id="rId24"/>
    <p:sldId id="289" r:id="rId25"/>
    <p:sldId id="291" r:id="rId26"/>
    <p:sldId id="268" r:id="rId27"/>
    <p:sldId id="300" r:id="rId28"/>
    <p:sldId id="269" r:id="rId29"/>
    <p:sldId id="301" r:id="rId30"/>
    <p:sldId id="290" r:id="rId31"/>
    <p:sldId id="292" r:id="rId32"/>
    <p:sldId id="298" r:id="rId33"/>
    <p:sldId id="293" r:id="rId34"/>
    <p:sldId id="295" r:id="rId35"/>
    <p:sldId id="294" r:id="rId36"/>
    <p:sldId id="299" r:id="rId3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BA3"/>
    <a:srgbClr val="530FF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FA174B-B731-4B62-86E9-40EF12E70C0A}" type="datetimeFigureOut">
              <a:rPr lang="it-IT" smtClean="0"/>
              <a:pPr/>
              <a:t>21/03/2018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24599-37B9-4C05-A275-F69BB0F72B2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324599-37B9-4C05-A275-F69BB0F72B2B}" type="slidenum">
              <a:rPr lang="it-IT" smtClean="0"/>
              <a:pPr/>
              <a:t>30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21/03/2018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21/03/2018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21/03/2018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BA3">
            <a:alpha val="63137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21/03/2018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14348" y="85723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it-IT" sz="3100" dirty="0" smtClean="0"/>
              <a:t>Scuola diocesana di Teologia </a:t>
            </a:r>
            <a:br>
              <a:rPr lang="it-IT" sz="3100" dirty="0" smtClean="0"/>
            </a:br>
            <a:r>
              <a:rPr lang="it-IT" sz="3100" dirty="0" smtClean="0"/>
              <a:t>“San Marco Evangelista”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14414" y="2928934"/>
            <a:ext cx="6543676" cy="3071834"/>
          </a:xfrm>
          <a:noFill/>
        </p:spPr>
        <p:txBody>
          <a:bodyPr>
            <a:normAutofit fontScale="62500" lnSpcReduction="20000"/>
          </a:bodyPr>
          <a:lstStyle/>
          <a:p>
            <a:r>
              <a:rPr lang="it-IT" sz="5900" dirty="0" smtClean="0">
                <a:solidFill>
                  <a:schemeClr val="tx1"/>
                </a:solidFill>
              </a:rPr>
              <a:t>Corso di </a:t>
            </a:r>
            <a:r>
              <a:rPr lang="it-IT" sz="5900" b="1" dirty="0" smtClean="0">
                <a:solidFill>
                  <a:schemeClr val="tx1"/>
                </a:solidFill>
              </a:rPr>
              <a:t>PASTORALE</a:t>
            </a:r>
          </a:p>
          <a:p>
            <a:pPr>
              <a:lnSpc>
                <a:spcPct val="160000"/>
              </a:lnSpc>
            </a:pPr>
            <a:r>
              <a:rPr lang="it-IT" sz="9300" b="1" i="1" dirty="0" smtClean="0">
                <a:solidFill>
                  <a:schemeClr val="accent5">
                    <a:lumMod val="50000"/>
                  </a:schemeClr>
                </a:solidFill>
              </a:rPr>
              <a:t>VIVERE LA LITURGIA</a:t>
            </a:r>
            <a:endParaRPr lang="it-IT" sz="93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lnSpc>
                <a:spcPct val="160000"/>
              </a:lnSpc>
            </a:pPr>
            <a:r>
              <a:rPr lang="it-IT" sz="4000" i="1" dirty="0" smtClean="0"/>
              <a:t> </a:t>
            </a:r>
            <a:endParaRPr lang="it-IT" sz="4000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034" y="1928803"/>
            <a:ext cx="8229600" cy="3929090"/>
          </a:xfrm>
        </p:spPr>
        <p:txBody>
          <a:bodyPr/>
          <a:lstStyle/>
          <a:p>
            <a:pPr algn="ctr">
              <a:buNone/>
            </a:pPr>
            <a:r>
              <a:rPr lang="it-IT" b="1" i="1" dirty="0" smtClean="0"/>
              <a:t>MISTERO</a:t>
            </a:r>
            <a:r>
              <a:rPr lang="it-IT" dirty="0" smtClean="0"/>
              <a:t> DELLA FEDE: </a:t>
            </a:r>
          </a:p>
          <a:p>
            <a:pPr algn="ctr">
              <a:buNone/>
            </a:pPr>
            <a:endParaRPr lang="it-IT" sz="1600" dirty="0" smtClean="0"/>
          </a:p>
          <a:p>
            <a:pPr>
              <a:buNone/>
            </a:pPr>
            <a:r>
              <a:rPr lang="it-IT" b="1" dirty="0" smtClean="0"/>
              <a:t>Annuncio/rivelazione</a:t>
            </a:r>
            <a:r>
              <a:rPr lang="it-IT" dirty="0" smtClean="0"/>
              <a:t> e </a:t>
            </a:r>
            <a:r>
              <a:rPr lang="it-IT" b="1" dirty="0" smtClean="0"/>
              <a:t>celebrazione</a:t>
            </a:r>
            <a:r>
              <a:rPr lang="it-IT" dirty="0" smtClean="0"/>
              <a:t> vanno insieme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Il Mistero è l’evento </a:t>
            </a:r>
            <a:r>
              <a:rPr lang="it-IT" dirty="0" err="1" smtClean="0"/>
              <a:t>storico-salvifico</a:t>
            </a:r>
            <a:r>
              <a:rPr lang="it-IT" dirty="0" smtClean="0"/>
              <a:t> </a:t>
            </a:r>
            <a:r>
              <a:rPr lang="it-IT" b="1" dirty="0" smtClean="0"/>
              <a:t>che</a:t>
            </a:r>
            <a:r>
              <a:rPr lang="it-IT" dirty="0" smtClean="0"/>
              <a:t> si celebra</a:t>
            </a:r>
            <a:endParaRPr lang="it-IT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LA CELEBRAZIONE </a:t>
            </a:r>
            <a:br>
              <a:rPr lang="it-IT" sz="2800" dirty="0" smtClean="0"/>
            </a:br>
            <a:r>
              <a:rPr lang="it-IT" sz="2800" dirty="0" smtClean="0"/>
              <a:t>DELLA STORIA DELLA SALVEZZA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543444"/>
          </a:xfrm>
        </p:spPr>
        <p:txBody>
          <a:bodyPr>
            <a:normAutofit/>
          </a:bodyPr>
          <a:lstStyle/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La Storia della Salvezza </a:t>
            </a:r>
            <a:r>
              <a:rPr lang="it-IT" b="1" i="1" dirty="0" smtClean="0"/>
              <a:t>progredisce</a:t>
            </a:r>
            <a:r>
              <a:rPr lang="it-IT" dirty="0" smtClean="0"/>
              <a:t> nella sua celebrazione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La celebrazione è sempre celebrazione della Salvezza che non può che manifestarsi </a:t>
            </a:r>
            <a:r>
              <a:rPr lang="it-IT" b="1" i="1" dirty="0" smtClean="0"/>
              <a:t>storicamente</a:t>
            </a:r>
          </a:p>
          <a:p>
            <a:pPr>
              <a:buNone/>
            </a:pPr>
            <a:endParaRPr lang="it-IT" b="1" i="1" dirty="0" smtClean="0"/>
          </a:p>
        </p:txBody>
      </p:sp>
      <p:sp>
        <p:nvSpPr>
          <p:cNvPr id="5" name="Titolo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 CELEBRAZIONE </a:t>
            </a:r>
            <a:b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DELLA STORIA DELLA SALVEZZA</a:t>
            </a:r>
            <a:endParaRPr kumimoji="0" lang="it-IT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1928802"/>
            <a:ext cx="8429684" cy="400052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Quando celebriamo, l’eterno mistero continua a</a:t>
            </a:r>
          </a:p>
          <a:p>
            <a:pPr>
              <a:buNone/>
            </a:pPr>
            <a:r>
              <a:rPr lang="it-IT" dirty="0" smtClean="0"/>
              <a:t>rivelarsi nella storia, la </a:t>
            </a:r>
            <a:r>
              <a:rPr lang="it-IT" b="1" i="1" dirty="0" smtClean="0"/>
              <a:t>nostra </a:t>
            </a:r>
            <a:r>
              <a:rPr lang="it-IT" dirty="0" smtClean="0"/>
              <a:t>storia diventa</a:t>
            </a:r>
          </a:p>
          <a:p>
            <a:pPr>
              <a:buNone/>
            </a:pPr>
            <a:r>
              <a:rPr lang="it-IT" dirty="0" smtClean="0"/>
              <a:t>storia salvata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sz="2400" dirty="0" smtClean="0"/>
          </a:p>
          <a:p>
            <a:pPr>
              <a:buNone/>
            </a:pPr>
            <a:r>
              <a:rPr lang="it-IT" b="1" dirty="0" smtClean="0"/>
              <a:t>EVENTO       ATTUALIZZAZIONE       COMPIMENTO</a:t>
            </a:r>
            <a:endParaRPr lang="it-IT" b="1" dirty="0"/>
          </a:p>
        </p:txBody>
      </p:sp>
      <p:sp>
        <p:nvSpPr>
          <p:cNvPr id="4" name="Titolo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 CELEBRAZIONE </a:t>
            </a:r>
            <a:b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DELLA STORIA DELLA SALVEZZA</a:t>
            </a:r>
            <a:endParaRPr kumimoji="0" lang="it-IT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6" name="Connettore 2 5"/>
          <p:cNvCxnSpPr/>
          <p:nvPr/>
        </p:nvCxnSpPr>
        <p:spPr>
          <a:xfrm>
            <a:off x="1928794" y="5000636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Connettore 2 8"/>
          <p:cNvCxnSpPr/>
          <p:nvPr/>
        </p:nvCxnSpPr>
        <p:spPr>
          <a:xfrm>
            <a:off x="5643570" y="5000636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1714488"/>
            <a:ext cx="8429684" cy="457203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b="1" dirty="0" smtClean="0"/>
              <a:t>INTERPRETAZIONE TIPOLOGICA</a:t>
            </a:r>
          </a:p>
          <a:p>
            <a:pPr algn="ctr">
              <a:buNone/>
            </a:pPr>
            <a:r>
              <a:rPr lang="it-IT" dirty="0" smtClean="0"/>
              <a:t>Della Storia della Salvezza</a:t>
            </a:r>
          </a:p>
          <a:p>
            <a:pPr algn="ctr">
              <a:buNone/>
            </a:pPr>
            <a:endParaRPr lang="it-IT" sz="2000" dirty="0" smtClean="0"/>
          </a:p>
          <a:p>
            <a:pPr>
              <a:buNone/>
            </a:pPr>
            <a:r>
              <a:rPr lang="it-IT" dirty="0" smtClean="0"/>
              <a:t>Ogni realtà è figura (</a:t>
            </a:r>
            <a:r>
              <a:rPr lang="it-IT" i="1" dirty="0" smtClean="0"/>
              <a:t>tipo</a:t>
            </a:r>
            <a:r>
              <a:rPr lang="it-IT" dirty="0" smtClean="0"/>
              <a:t>) di una realtà futura (</a:t>
            </a:r>
            <a:r>
              <a:rPr lang="it-IT" i="1" dirty="0" smtClean="0"/>
              <a:t>anti-tipo</a:t>
            </a:r>
            <a:r>
              <a:rPr lang="it-IT" dirty="0" smtClean="0"/>
              <a:t>)</a:t>
            </a:r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r>
              <a:rPr lang="it-IT" b="1" dirty="0" smtClean="0"/>
              <a:t>EVENTO       ATTUALIZZAZIONE      COMPIMENTO</a:t>
            </a:r>
          </a:p>
          <a:p>
            <a:pPr algn="ctr">
              <a:buNone/>
            </a:pPr>
            <a:endParaRPr lang="it-IT" sz="2000" b="1" dirty="0" smtClean="0"/>
          </a:p>
          <a:p>
            <a:pPr algn="ctr">
              <a:buNone/>
            </a:pPr>
            <a:r>
              <a:rPr lang="it-IT" b="1" dirty="0" smtClean="0"/>
              <a:t>Polarità   </a:t>
            </a:r>
            <a:r>
              <a:rPr lang="it-IT" b="1" i="1" dirty="0" smtClean="0"/>
              <a:t>identità</a:t>
            </a:r>
            <a:r>
              <a:rPr lang="it-IT" b="1" dirty="0" smtClean="0"/>
              <a:t> - </a:t>
            </a:r>
            <a:r>
              <a:rPr lang="it-IT" b="1" i="1" dirty="0" smtClean="0"/>
              <a:t>differenza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</p:txBody>
      </p:sp>
      <p:sp>
        <p:nvSpPr>
          <p:cNvPr id="4" name="Titolo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 CELEBRAZIONE </a:t>
            </a:r>
            <a:b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DELLA STORIA DELLA SALVEZZA</a:t>
            </a:r>
            <a:endParaRPr kumimoji="0" lang="it-IT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5" name="Connettore 2 4"/>
          <p:cNvCxnSpPr/>
          <p:nvPr/>
        </p:nvCxnSpPr>
        <p:spPr>
          <a:xfrm>
            <a:off x="1928794" y="5000636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Connettore 2 5"/>
          <p:cNvCxnSpPr/>
          <p:nvPr/>
        </p:nvCxnSpPr>
        <p:spPr>
          <a:xfrm>
            <a:off x="5572132" y="5000636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algn="ctr">
              <a:lnSpc>
                <a:spcPct val="200000"/>
              </a:lnSpc>
              <a:buNone/>
            </a:pPr>
            <a:r>
              <a:rPr lang="it-IT" dirty="0" smtClean="0"/>
              <a:t>Evento veterotestamentario</a:t>
            </a:r>
          </a:p>
          <a:p>
            <a:pPr algn="ctr">
              <a:lnSpc>
                <a:spcPct val="200000"/>
              </a:lnSpc>
              <a:buNone/>
            </a:pPr>
            <a:r>
              <a:rPr lang="it-IT" dirty="0" smtClean="0"/>
              <a:t>Evento neotestamentario</a:t>
            </a:r>
          </a:p>
          <a:p>
            <a:pPr algn="ctr">
              <a:lnSpc>
                <a:spcPct val="200000"/>
              </a:lnSpc>
              <a:buNone/>
            </a:pPr>
            <a:r>
              <a:rPr lang="it-IT" b="1" dirty="0" smtClean="0"/>
              <a:t>Evento sacramentale</a:t>
            </a:r>
          </a:p>
          <a:p>
            <a:pPr algn="ctr">
              <a:lnSpc>
                <a:spcPct val="200000"/>
              </a:lnSpc>
              <a:buNone/>
            </a:pPr>
            <a:r>
              <a:rPr lang="it-IT" dirty="0" smtClean="0"/>
              <a:t>Evento escatologico</a:t>
            </a:r>
          </a:p>
          <a:p>
            <a:pPr algn="ctr">
              <a:buNone/>
            </a:pPr>
            <a:endParaRPr lang="it-IT" sz="1800" dirty="0" smtClean="0"/>
          </a:p>
          <a:p>
            <a:pPr algn="r">
              <a:buNone/>
            </a:pPr>
            <a:r>
              <a:rPr lang="it-IT" sz="1800" dirty="0" smtClean="0"/>
              <a:t>Esempio: il sacrificio del primogenito</a:t>
            </a:r>
            <a:endParaRPr lang="it-IT" sz="1800" dirty="0"/>
          </a:p>
        </p:txBody>
      </p:sp>
      <p:sp>
        <p:nvSpPr>
          <p:cNvPr id="4" name="Titolo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 CELEBRAZIONE </a:t>
            </a:r>
            <a:b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DELLA STORIA DELLA SALVEZZA</a:t>
            </a:r>
            <a:endParaRPr kumimoji="0" lang="it-IT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6" name="Connettore 2 5"/>
          <p:cNvCxnSpPr/>
          <p:nvPr/>
        </p:nvCxnSpPr>
        <p:spPr>
          <a:xfrm rot="5400000">
            <a:off x="-713618" y="3856834"/>
            <a:ext cx="385765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Connettore 2 7"/>
          <p:cNvCxnSpPr/>
          <p:nvPr/>
        </p:nvCxnSpPr>
        <p:spPr>
          <a:xfrm rot="16200000" flipV="1">
            <a:off x="6001554" y="3856834"/>
            <a:ext cx="385765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 rot="5400000">
            <a:off x="654487" y="3631737"/>
            <a:ext cx="20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PREFIGURA</a:t>
            </a:r>
            <a:endParaRPr lang="it-IT" sz="2800" dirty="0"/>
          </a:p>
        </p:txBody>
      </p:sp>
      <p:sp>
        <p:nvSpPr>
          <p:cNvPr id="11" name="CasellaDiTesto 10"/>
          <p:cNvSpPr txBox="1"/>
          <p:nvPr/>
        </p:nvSpPr>
        <p:spPr>
          <a:xfrm rot="5400000">
            <a:off x="6256807" y="3530143"/>
            <a:ext cx="2440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    ATTUALIZZA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egnaposto contenuto 4"/>
          <p:cNvGraphicFramePr>
            <a:graphicFrameLocks noGrp="1"/>
          </p:cNvGraphicFramePr>
          <p:nvPr>
            <p:ph idx="1"/>
          </p:nvPr>
        </p:nvGraphicFramePr>
        <p:xfrm>
          <a:off x="500034" y="2214554"/>
          <a:ext cx="8186765" cy="388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7353"/>
                <a:gridCol w="1340968"/>
                <a:gridCol w="2347469"/>
                <a:gridCol w="1320451"/>
                <a:gridCol w="1540524"/>
              </a:tblGrid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PASSATO</a:t>
                      </a:r>
                      <a:endParaRPr lang="it-IT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PRESENTE</a:t>
                      </a:r>
                      <a:endParaRPr lang="it-IT" b="1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FUTURO</a:t>
                      </a:r>
                      <a:endParaRPr lang="it-IT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it-IT" i="1" dirty="0" smtClean="0"/>
                        <a:t>una</a:t>
                      </a:r>
                      <a:r>
                        <a:rPr lang="it-IT" i="1" baseline="0" dirty="0" smtClean="0"/>
                        <a:t> volta</a:t>
                      </a:r>
                      <a:endParaRPr lang="it-IT" i="1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i="1" dirty="0" smtClean="0"/>
                        <a:t>     già</a:t>
                      </a:r>
                      <a:endParaRPr lang="it-IT" b="1" i="1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i="1" dirty="0" smtClean="0"/>
                        <a:t>ogni volta</a:t>
                      </a:r>
                      <a:endParaRPr lang="it-IT" b="1" i="1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b="1" i="1" dirty="0" smtClean="0"/>
                        <a:t>Non ancora</a:t>
                      </a:r>
                      <a:endParaRPr lang="it-IT" b="1" i="1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i="1" dirty="0" smtClean="0"/>
                        <a:t>per sempre</a:t>
                      </a:r>
                      <a:endParaRPr lang="it-IT" i="1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EVENTO</a:t>
                      </a:r>
                      <a:endParaRPr lang="it-IT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t-IT" sz="2400" b="1" dirty="0" smtClean="0"/>
                        <a:t>AZIONE</a:t>
                      </a:r>
                    </a:p>
                    <a:p>
                      <a:pPr algn="ctr"/>
                      <a:r>
                        <a:rPr lang="it-IT" sz="2000" b="1" dirty="0" smtClean="0"/>
                        <a:t>rituale</a:t>
                      </a:r>
                      <a:endParaRPr lang="it-IT" sz="2000" b="1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COMPIMENTO</a:t>
                      </a:r>
                      <a:endParaRPr lang="it-IT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6000">
                <a:tc gridSpan="2">
                  <a:txBody>
                    <a:bodyPr/>
                    <a:lstStyle/>
                    <a:p>
                      <a:pPr algn="l"/>
                      <a:r>
                        <a:rPr lang="it-IT" dirty="0" smtClean="0"/>
                        <a:t>referente</a:t>
                      </a:r>
                      <a:r>
                        <a:rPr lang="it-IT" baseline="0" dirty="0" smtClean="0"/>
                        <a:t>  anteriore</a:t>
                      </a:r>
                    </a:p>
                    <a:p>
                      <a:pPr algn="l"/>
                      <a:r>
                        <a:rPr lang="it-IT" i="1" baseline="0" dirty="0" smtClean="0"/>
                        <a:t>fonda</a:t>
                      </a:r>
                      <a:r>
                        <a:rPr lang="it-IT" baseline="0" dirty="0" smtClean="0"/>
                        <a:t> l’azione</a:t>
                      </a:r>
                      <a:endParaRPr lang="it-IT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referente ultimo</a:t>
                      </a:r>
                    </a:p>
                    <a:p>
                      <a:pPr algn="r"/>
                      <a:r>
                        <a:rPr lang="it-IT" i="1" dirty="0" smtClean="0"/>
                        <a:t>dà il senso </a:t>
                      </a:r>
                      <a:r>
                        <a:rPr lang="it-IT" dirty="0" smtClean="0"/>
                        <a:t>all’azione</a:t>
                      </a:r>
                      <a:endParaRPr lang="it-IT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anchor="ctr"/>
                </a:tc>
              </a:tr>
              <a:tr h="576000"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b="1" i="1" dirty="0" smtClean="0"/>
                        <a:t>anamnesi</a:t>
                      </a:r>
                      <a:endParaRPr lang="it-IT" b="1" i="1" dirty="0"/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LODE / INVOCAZIONE</a:t>
                      </a:r>
                      <a:endParaRPr lang="it-IT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b="1" i="1" dirty="0" smtClean="0"/>
                        <a:t>prolessi</a:t>
                      </a:r>
                      <a:endParaRPr lang="it-IT" b="1" i="1" dirty="0"/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/>
                      <a:endParaRPr lang="it-IT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algn="ctr"/>
                      <a:endParaRPr lang="it-IT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i="1" dirty="0" smtClean="0"/>
                        <a:t>ricorda</a:t>
                      </a:r>
                      <a:endParaRPr lang="it-IT" i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i="1" dirty="0" smtClean="0"/>
                        <a:t>anticipa</a:t>
                      </a:r>
                      <a:endParaRPr lang="it-IT" i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" name="Titolo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 CELEBRAZIONE </a:t>
            </a:r>
            <a:b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DELLA STORIA DELLA SALVEZZA</a:t>
            </a:r>
            <a:endParaRPr kumimoji="0" lang="it-IT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0" name="Connettore 2 9"/>
          <p:cNvCxnSpPr/>
          <p:nvPr/>
        </p:nvCxnSpPr>
        <p:spPr>
          <a:xfrm>
            <a:off x="2500298" y="2500306"/>
            <a:ext cx="857256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/>
          <p:nvPr/>
        </p:nvCxnSpPr>
        <p:spPr>
          <a:xfrm>
            <a:off x="2500298" y="3643314"/>
            <a:ext cx="857256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>
            <a:off x="6000760" y="2428868"/>
            <a:ext cx="857256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/>
          <p:nvPr/>
        </p:nvCxnSpPr>
        <p:spPr>
          <a:xfrm>
            <a:off x="6000760" y="3643314"/>
            <a:ext cx="857256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/>
          <p:cNvCxnSpPr/>
          <p:nvPr/>
        </p:nvCxnSpPr>
        <p:spPr>
          <a:xfrm rot="10800000">
            <a:off x="1643042" y="5286388"/>
            <a:ext cx="21431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/>
          <p:cNvCxnSpPr/>
          <p:nvPr/>
        </p:nvCxnSpPr>
        <p:spPr>
          <a:xfrm rot="10800000" flipH="1">
            <a:off x="5357818" y="5286388"/>
            <a:ext cx="21431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ttangolo 18"/>
          <p:cNvSpPr/>
          <p:nvPr/>
        </p:nvSpPr>
        <p:spPr>
          <a:xfrm>
            <a:off x="3857620" y="3571876"/>
            <a:ext cx="1571636" cy="85725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it-IT" sz="4400" dirty="0" smtClean="0"/>
              <a:t>« Il sacramento è segno </a:t>
            </a:r>
            <a:r>
              <a:rPr lang="it-IT" sz="4400" b="1" i="1" dirty="0" smtClean="0"/>
              <a:t>commemorativo</a:t>
            </a:r>
            <a:r>
              <a:rPr lang="it-IT" sz="4400" dirty="0" smtClean="0"/>
              <a:t> del passato, ossia della</a:t>
            </a:r>
          </a:p>
          <a:p>
            <a:pPr>
              <a:lnSpc>
                <a:spcPct val="120000"/>
              </a:lnSpc>
              <a:buNone/>
            </a:pPr>
            <a:r>
              <a:rPr lang="it-IT" sz="4400" dirty="0" smtClean="0"/>
              <a:t>passione del Signore; è segno </a:t>
            </a:r>
            <a:r>
              <a:rPr lang="it-IT" sz="4400" b="1" i="1" dirty="0" smtClean="0"/>
              <a:t>dimostrativo</a:t>
            </a:r>
            <a:r>
              <a:rPr lang="it-IT" sz="4400" dirty="0" smtClean="0"/>
              <a:t> del frutto prodotto in</a:t>
            </a:r>
          </a:p>
          <a:p>
            <a:pPr>
              <a:lnSpc>
                <a:spcPct val="120000"/>
              </a:lnSpc>
              <a:buNone/>
            </a:pPr>
            <a:r>
              <a:rPr lang="it-IT" sz="4400" dirty="0" smtClean="0"/>
              <a:t>noi dalla sua passione, cioè della grazia; è segno </a:t>
            </a:r>
            <a:r>
              <a:rPr lang="it-IT" sz="4400" b="1" i="1" dirty="0" smtClean="0"/>
              <a:t>profetico</a:t>
            </a:r>
            <a:r>
              <a:rPr lang="it-IT" sz="4400" dirty="0" smtClean="0"/>
              <a:t>, che</a:t>
            </a:r>
          </a:p>
          <a:p>
            <a:pPr>
              <a:lnSpc>
                <a:spcPct val="120000"/>
              </a:lnSpc>
              <a:buNone/>
            </a:pPr>
            <a:r>
              <a:rPr lang="it-IT" sz="4400" dirty="0" smtClean="0"/>
              <a:t>preannunzia la gloria futura ».</a:t>
            </a:r>
          </a:p>
          <a:p>
            <a:pPr>
              <a:lnSpc>
                <a:spcPct val="120000"/>
              </a:lnSpc>
              <a:buNone/>
            </a:pPr>
            <a:endParaRPr lang="it-IT" dirty="0" smtClean="0"/>
          </a:p>
          <a:p>
            <a:pPr algn="r">
              <a:buNone/>
            </a:pPr>
            <a:r>
              <a:rPr lang="it-IT" sz="2600" dirty="0" smtClean="0"/>
              <a:t>Tommaso d’Aquino, </a:t>
            </a:r>
            <a:r>
              <a:rPr lang="nn-NO" sz="2600" i="1" dirty="0" smtClean="0"/>
              <a:t>Summa theologiae</a:t>
            </a:r>
            <a:r>
              <a:rPr lang="nn-NO" sz="2600" dirty="0" smtClean="0"/>
              <a:t>, III, q. 60, a. 3, c</a:t>
            </a:r>
            <a:endParaRPr lang="it-IT" dirty="0" smtClean="0"/>
          </a:p>
          <a:p>
            <a:pPr>
              <a:lnSpc>
                <a:spcPct val="120000"/>
              </a:lnSpc>
              <a:buNone/>
            </a:pPr>
            <a:endParaRPr lang="it-IT" sz="4400" dirty="0" smtClean="0"/>
          </a:p>
          <a:p>
            <a:pPr>
              <a:lnSpc>
                <a:spcPct val="170000"/>
              </a:lnSpc>
              <a:buNone/>
            </a:pPr>
            <a:r>
              <a:rPr lang="it-IT" sz="4400" dirty="0" smtClean="0"/>
              <a:t>È </a:t>
            </a:r>
            <a:r>
              <a:rPr lang="it-IT" sz="4400" b="1" i="1" dirty="0" smtClean="0"/>
              <a:t>memoriale</a:t>
            </a:r>
            <a:r>
              <a:rPr lang="it-IT" sz="4400" dirty="0" smtClean="0"/>
              <a:t> del passato</a:t>
            </a:r>
          </a:p>
          <a:p>
            <a:pPr>
              <a:lnSpc>
                <a:spcPct val="170000"/>
              </a:lnSpc>
              <a:buNone/>
            </a:pPr>
            <a:r>
              <a:rPr lang="it-IT" sz="4400" dirty="0" smtClean="0"/>
              <a:t>È  </a:t>
            </a:r>
            <a:r>
              <a:rPr lang="it-IT" sz="4400" b="1" dirty="0" smtClean="0"/>
              <a:t>avvenimento</a:t>
            </a:r>
            <a:r>
              <a:rPr lang="it-IT" sz="4400" dirty="0" smtClean="0"/>
              <a:t> - </a:t>
            </a:r>
            <a:r>
              <a:rPr lang="it-IT" sz="4400" b="1" dirty="0" smtClean="0"/>
              <a:t>incontro</a:t>
            </a:r>
            <a:r>
              <a:rPr lang="it-IT" sz="4400" dirty="0" smtClean="0"/>
              <a:t>  nel presente</a:t>
            </a:r>
          </a:p>
          <a:p>
            <a:pPr>
              <a:lnSpc>
                <a:spcPct val="170000"/>
              </a:lnSpc>
              <a:buNone/>
            </a:pPr>
            <a:r>
              <a:rPr lang="it-IT" sz="4400" dirty="0" smtClean="0"/>
              <a:t>È </a:t>
            </a:r>
            <a:r>
              <a:rPr lang="it-IT" sz="4400" b="1" dirty="0" smtClean="0"/>
              <a:t>caparra</a:t>
            </a:r>
            <a:r>
              <a:rPr lang="it-IT" sz="4400" dirty="0" smtClean="0"/>
              <a:t>  del futuro</a:t>
            </a:r>
            <a:endParaRPr lang="it-IT" sz="4400" dirty="0"/>
          </a:p>
        </p:txBody>
      </p:sp>
      <p:sp>
        <p:nvSpPr>
          <p:cNvPr id="4" name="Titolo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 CELEBRAZIONE </a:t>
            </a:r>
            <a:b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DELLA STORIA DELLA SALVEZZA</a:t>
            </a:r>
            <a:endParaRPr kumimoji="0" lang="it-IT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LA CELEBRAZIONE</a:t>
            </a:r>
            <a:br>
              <a:rPr lang="it-IT" dirty="0" smtClean="0"/>
            </a:br>
            <a:r>
              <a:rPr lang="it-IT" dirty="0" smtClean="0"/>
              <a:t>DEL MISTERO PASQUALE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t-IT" sz="1050" dirty="0" smtClean="0"/>
          </a:p>
          <a:p>
            <a:pPr algn="ctr">
              <a:buNone/>
            </a:pPr>
            <a:r>
              <a:rPr lang="it-IT" dirty="0" smtClean="0"/>
              <a:t>La Liturgia è opera della Santissima Trinità</a:t>
            </a:r>
          </a:p>
          <a:p>
            <a:pPr>
              <a:buNone/>
            </a:pPr>
            <a:r>
              <a:rPr lang="it-IT" dirty="0" smtClean="0"/>
              <a:t> </a:t>
            </a:r>
          </a:p>
          <a:p>
            <a:pPr>
              <a:spcBef>
                <a:spcPts val="300"/>
              </a:spcBef>
              <a:buNone/>
            </a:pPr>
            <a:r>
              <a:rPr lang="it-IT" dirty="0" smtClean="0"/>
              <a:t>                                      PADRE</a:t>
            </a:r>
          </a:p>
          <a:p>
            <a:pPr algn="ctr">
              <a:spcBef>
                <a:spcPts val="300"/>
              </a:spcBef>
              <a:buNone/>
            </a:pPr>
            <a:r>
              <a:rPr lang="it-IT" i="1" dirty="0" smtClean="0"/>
              <a:t>Produttore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           FIGLIO                                SPIRITO SANTO</a:t>
            </a:r>
          </a:p>
          <a:p>
            <a:pPr>
              <a:buNone/>
            </a:pPr>
            <a:r>
              <a:rPr lang="it-IT" dirty="0" smtClean="0"/>
              <a:t>           </a:t>
            </a:r>
            <a:r>
              <a:rPr lang="it-IT" i="1" dirty="0" smtClean="0"/>
              <a:t>Attore</a:t>
            </a:r>
            <a:r>
              <a:rPr lang="it-IT" dirty="0" smtClean="0"/>
              <a:t>                                       </a:t>
            </a:r>
            <a:r>
              <a:rPr lang="it-IT" i="1" dirty="0" smtClean="0"/>
              <a:t>Regista</a:t>
            </a:r>
            <a:endParaRPr lang="it-IT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85926"/>
            <a:ext cx="86868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t-IT" sz="2800" dirty="0" smtClean="0"/>
              <a:t>Nella liturgia della Chiesa Cristo </a:t>
            </a:r>
            <a:r>
              <a:rPr lang="it-IT" sz="2800" b="1" i="1" dirty="0" smtClean="0"/>
              <a:t>significa</a:t>
            </a:r>
            <a:r>
              <a:rPr lang="it-IT" sz="2800" dirty="0" smtClean="0"/>
              <a:t> e </a:t>
            </a:r>
            <a:r>
              <a:rPr lang="it-IT" sz="2800" b="1" i="1" dirty="0" smtClean="0"/>
              <a:t>realizza</a:t>
            </a:r>
          </a:p>
          <a:p>
            <a:pPr>
              <a:buNone/>
            </a:pPr>
            <a:r>
              <a:rPr lang="it-IT" sz="2800" dirty="0" smtClean="0"/>
              <a:t>principalmente il suo mistero pasquale. Durante la sua</a:t>
            </a:r>
          </a:p>
          <a:p>
            <a:pPr>
              <a:buNone/>
            </a:pPr>
            <a:r>
              <a:rPr lang="it-IT" sz="2800" dirty="0" smtClean="0"/>
              <a:t>vita terrena, Gesù annunziava con l'insegnamento e</a:t>
            </a:r>
          </a:p>
          <a:p>
            <a:pPr>
              <a:buNone/>
            </a:pPr>
            <a:r>
              <a:rPr lang="it-IT" sz="2800" dirty="0" smtClean="0"/>
              <a:t>anticipava con le azioni il suo mistero pasquale. Venuta</a:t>
            </a:r>
          </a:p>
          <a:p>
            <a:pPr>
              <a:buNone/>
            </a:pPr>
            <a:r>
              <a:rPr lang="it-IT" sz="2800" dirty="0" smtClean="0"/>
              <a:t>la sua Ora, egli vive l'unico avvenimento della storia</a:t>
            </a:r>
          </a:p>
          <a:p>
            <a:pPr>
              <a:buNone/>
            </a:pPr>
            <a:r>
              <a:rPr lang="it-IT" sz="2800" dirty="0" smtClean="0"/>
              <a:t>che non passa: </a:t>
            </a:r>
            <a:r>
              <a:rPr lang="it-IT" sz="2800" b="1" dirty="0" smtClean="0"/>
              <a:t>Gesù muore, è sepolto, risuscita dai</a:t>
            </a:r>
          </a:p>
          <a:p>
            <a:pPr>
              <a:buNone/>
            </a:pPr>
            <a:r>
              <a:rPr lang="it-IT" sz="2800" b="1" dirty="0" smtClean="0"/>
              <a:t>morti e siede alla destra del Padre « una volta per tutte »</a:t>
            </a:r>
          </a:p>
          <a:p>
            <a:pPr>
              <a:buNone/>
            </a:pPr>
            <a:r>
              <a:rPr lang="it-IT" sz="2800" dirty="0" smtClean="0"/>
              <a:t>(</a:t>
            </a:r>
            <a:r>
              <a:rPr lang="it-IT" sz="2800" i="1" dirty="0" err="1" smtClean="0"/>
              <a:t>Rm</a:t>
            </a:r>
            <a:r>
              <a:rPr lang="it-IT" sz="2800" i="1" dirty="0" smtClean="0"/>
              <a:t> </a:t>
            </a:r>
            <a:r>
              <a:rPr lang="it-IT" sz="2800" dirty="0" smtClean="0"/>
              <a:t>6,10; </a:t>
            </a:r>
            <a:r>
              <a:rPr lang="it-IT" sz="2800" i="1" dirty="0" err="1" smtClean="0"/>
              <a:t>Eb</a:t>
            </a:r>
            <a:r>
              <a:rPr lang="it-IT" sz="2800" i="1" dirty="0" smtClean="0"/>
              <a:t> </a:t>
            </a:r>
            <a:r>
              <a:rPr lang="it-IT" sz="2800" dirty="0" smtClean="0"/>
              <a:t>7,27; 9,12). </a:t>
            </a:r>
            <a:endParaRPr lang="it-IT" sz="2800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LA CELEBRAZIONE</a:t>
            </a:r>
            <a:br>
              <a:rPr lang="it-IT" sz="2400" dirty="0" smtClean="0"/>
            </a:br>
            <a:r>
              <a:rPr lang="it-IT" sz="2400" dirty="0" smtClean="0"/>
              <a:t>DEL MISTERO PASQUALE</a:t>
            </a: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40056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it-IT" sz="10400" dirty="0" smtClean="0"/>
              <a:t>È un evento reale, accaduto nella nostra storia, ma è unico:</a:t>
            </a:r>
          </a:p>
          <a:p>
            <a:pPr>
              <a:buNone/>
            </a:pPr>
            <a:r>
              <a:rPr lang="it-IT" sz="10400" dirty="0" smtClean="0"/>
              <a:t>Tutti gli altri avvenimenti della storia accadono una volta,</a:t>
            </a:r>
          </a:p>
          <a:p>
            <a:pPr>
              <a:buNone/>
            </a:pPr>
            <a:r>
              <a:rPr lang="it-IT" sz="10400" dirty="0" smtClean="0"/>
              <a:t>poi passano, inghiottiti dal passato. Il mistero pasquale di</a:t>
            </a:r>
          </a:p>
          <a:p>
            <a:pPr>
              <a:buNone/>
            </a:pPr>
            <a:r>
              <a:rPr lang="it-IT" sz="10400" dirty="0" smtClean="0"/>
              <a:t>Cristo, invece, non può rimanere soltanto nel passato, dal</a:t>
            </a:r>
          </a:p>
          <a:p>
            <a:pPr>
              <a:buNone/>
            </a:pPr>
            <a:r>
              <a:rPr lang="it-IT" sz="10400" dirty="0" smtClean="0"/>
              <a:t>momento che con la sua Morte egli ha distrutto la morte, e</a:t>
            </a:r>
          </a:p>
          <a:p>
            <a:pPr>
              <a:buNone/>
            </a:pPr>
            <a:r>
              <a:rPr lang="it-IT" sz="10400" dirty="0" smtClean="0"/>
              <a:t>tutto ciò che Cristo è, tutto ciò che ha compiuto e sofferto</a:t>
            </a:r>
          </a:p>
          <a:p>
            <a:pPr>
              <a:buNone/>
            </a:pPr>
            <a:r>
              <a:rPr lang="it-IT" sz="10400" dirty="0" smtClean="0"/>
              <a:t>per tutti gli uomini, partecipa dell'eternità divina e perciò</a:t>
            </a:r>
          </a:p>
          <a:p>
            <a:pPr>
              <a:buNone/>
            </a:pPr>
            <a:r>
              <a:rPr lang="it-IT" sz="10400" b="1" i="1" dirty="0" smtClean="0"/>
              <a:t>abbraccia tutti i tempi e in essi è reso presente</a:t>
            </a:r>
            <a:r>
              <a:rPr lang="it-IT" sz="10400" dirty="0" smtClean="0"/>
              <a:t>. L'evento</a:t>
            </a:r>
          </a:p>
          <a:p>
            <a:pPr>
              <a:buNone/>
            </a:pPr>
            <a:r>
              <a:rPr lang="it-IT" sz="10400" dirty="0" smtClean="0"/>
              <a:t>della croce e della risurrezione </a:t>
            </a:r>
            <a:r>
              <a:rPr lang="it-IT" sz="10400" b="1" i="1" dirty="0" smtClean="0"/>
              <a:t>rimane</a:t>
            </a:r>
            <a:r>
              <a:rPr lang="it-IT" sz="10400" dirty="0" smtClean="0"/>
              <a:t> e </a:t>
            </a:r>
            <a:r>
              <a:rPr lang="it-IT" sz="10400" b="1" i="1" dirty="0" smtClean="0"/>
              <a:t>attira tutto verso</a:t>
            </a:r>
          </a:p>
          <a:p>
            <a:pPr>
              <a:buNone/>
            </a:pPr>
            <a:r>
              <a:rPr lang="it-IT" sz="10400" b="1" i="1" dirty="0" smtClean="0"/>
              <a:t>la vita</a:t>
            </a:r>
            <a:r>
              <a:rPr lang="it-IT" sz="10400" dirty="0" smtClean="0"/>
              <a:t>.</a:t>
            </a:r>
          </a:p>
          <a:p>
            <a:pPr algn="r">
              <a:buNone/>
            </a:pPr>
            <a:r>
              <a:rPr lang="it-IT" sz="8000" i="1" dirty="0" smtClean="0"/>
              <a:t>CCC,</a:t>
            </a:r>
            <a:r>
              <a:rPr lang="it-IT" sz="8000" dirty="0" smtClean="0"/>
              <a:t> 1085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LA CELEBRAZIONE</a:t>
            </a:r>
            <a:br>
              <a:rPr lang="it-IT" sz="2400" dirty="0" smtClean="0"/>
            </a:br>
            <a:r>
              <a:rPr lang="it-IT" sz="2400" dirty="0" smtClean="0"/>
              <a:t>DEL MISTERO PASQUALE</a:t>
            </a: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034" y="857232"/>
            <a:ext cx="8186766" cy="5268931"/>
          </a:xfrm>
        </p:spPr>
        <p:txBody>
          <a:bodyPr/>
          <a:lstStyle/>
          <a:p>
            <a:pPr algn="ctr">
              <a:buNone/>
            </a:pPr>
            <a:r>
              <a:rPr lang="it-IT" sz="2400" b="1" dirty="0" smtClean="0"/>
              <a:t>Orazione del Sabato della II settimana di Quaresima 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sz="3600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it-IT" sz="3600" dirty="0" smtClean="0">
                <a:latin typeface="Times New Roman" pitchFamily="18" charset="0"/>
                <a:cs typeface="Times New Roman" pitchFamily="18" charset="0"/>
              </a:rPr>
              <a:t>Dio, che per mezzo dei sacramenti </a:t>
            </a:r>
          </a:p>
          <a:p>
            <a:pPr>
              <a:buNone/>
            </a:pPr>
            <a:r>
              <a:rPr lang="it-IT" sz="3600" dirty="0" smtClean="0">
                <a:latin typeface="Times New Roman" pitchFamily="18" charset="0"/>
                <a:cs typeface="Times New Roman" pitchFamily="18" charset="0"/>
              </a:rPr>
              <a:t>ci rendi partecipi del tuo mistero di gloria, </a:t>
            </a:r>
            <a:endParaRPr lang="it-IT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sz="3600" dirty="0" smtClean="0">
                <a:latin typeface="Times New Roman" pitchFamily="18" charset="0"/>
                <a:cs typeface="Times New Roman" pitchFamily="18" charset="0"/>
              </a:rPr>
              <a:t>guidaci </a:t>
            </a:r>
            <a:r>
              <a:rPr lang="it-IT" sz="3600" dirty="0" smtClean="0">
                <a:latin typeface="Times New Roman" pitchFamily="18" charset="0"/>
                <a:cs typeface="Times New Roman" pitchFamily="18" charset="0"/>
              </a:rPr>
              <a:t>attraverso le esperienze della vita, </a:t>
            </a:r>
            <a:endParaRPr lang="it-IT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sz="3600" dirty="0" smtClean="0">
                <a:latin typeface="Times New Roman" pitchFamily="18" charset="0"/>
                <a:cs typeface="Times New Roman" pitchFamily="18" charset="0"/>
              </a:rPr>
              <a:t>perché </a:t>
            </a:r>
            <a:r>
              <a:rPr lang="it-IT" sz="3600" dirty="0" smtClean="0">
                <a:latin typeface="Times New Roman" pitchFamily="18" charset="0"/>
                <a:cs typeface="Times New Roman" pitchFamily="18" charset="0"/>
              </a:rPr>
              <a:t>possiamo giungere alla splendida </a:t>
            </a:r>
            <a:endParaRPr lang="it-IT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sz="3600" dirty="0" smtClean="0">
                <a:latin typeface="Times New Roman" pitchFamily="18" charset="0"/>
                <a:cs typeface="Times New Roman" pitchFamily="18" charset="0"/>
              </a:rPr>
              <a:t>luce </a:t>
            </a:r>
            <a:r>
              <a:rPr lang="it-IT" sz="36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it-IT" sz="3600" dirty="0" smtClean="0">
                <a:latin typeface="Times New Roman" pitchFamily="18" charset="0"/>
                <a:cs typeface="Times New Roman" pitchFamily="18" charset="0"/>
              </a:rPr>
              <a:t>cui </a:t>
            </a:r>
            <a:r>
              <a:rPr lang="it-IT" sz="3600" dirty="0" smtClean="0">
                <a:latin typeface="Times New Roman" pitchFamily="18" charset="0"/>
                <a:cs typeface="Times New Roman" pitchFamily="18" charset="0"/>
              </a:rPr>
              <a:t>è la tua dimora</a:t>
            </a:r>
            <a:r>
              <a:rPr lang="it-IT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r">
              <a:buNone/>
            </a:pPr>
            <a:r>
              <a:rPr lang="it-IT" sz="3600" dirty="0" smtClean="0">
                <a:latin typeface="Times New Roman" pitchFamily="18" charset="0"/>
                <a:cs typeface="Times New Roman" pitchFamily="18" charset="0"/>
              </a:rPr>
              <a:t>Amen.</a:t>
            </a:r>
            <a:endParaRPr lang="it-IT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/>
          <a:lstStyle/>
          <a:p>
            <a:pPr algn="ctr">
              <a:buNone/>
            </a:pPr>
            <a:r>
              <a:rPr lang="it-IT" dirty="0" smtClean="0"/>
              <a:t> MISTERO PASQUALE</a:t>
            </a:r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dirty="0" smtClean="0"/>
              <a:t>CUORE DELL’ECONOMIA SALVIFICA</a:t>
            </a:r>
          </a:p>
          <a:p>
            <a:pPr algn="ctr">
              <a:buNone/>
            </a:pPr>
            <a:endParaRPr lang="it-IT" sz="1400" dirty="0" smtClean="0"/>
          </a:p>
          <a:p>
            <a:pPr algn="ctr">
              <a:buNone/>
            </a:pPr>
            <a:r>
              <a:rPr lang="it-IT" dirty="0" smtClean="0"/>
              <a:t> CUORE DELLA LITURGIA</a:t>
            </a:r>
            <a:endParaRPr lang="it-IT" dirty="0"/>
          </a:p>
        </p:txBody>
      </p:sp>
      <p:sp>
        <p:nvSpPr>
          <p:cNvPr id="5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LA CELEBRAZIONE</a:t>
            </a:r>
            <a:br>
              <a:rPr lang="it-IT" sz="2400" dirty="0" smtClean="0"/>
            </a:br>
            <a:r>
              <a:rPr lang="it-IT" sz="2400" dirty="0" smtClean="0"/>
              <a:t>DEL MISTERO PASQUALE</a:t>
            </a: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/>
          <a:lstStyle/>
          <a:p>
            <a:pPr algn="ctr">
              <a:buNone/>
            </a:pPr>
            <a:r>
              <a:rPr lang="it-IT" dirty="0" smtClean="0"/>
              <a:t>IL SACRIFICIO </a:t>
            </a:r>
            <a:r>
              <a:rPr lang="it-IT" dirty="0" err="1" smtClean="0"/>
              <a:t>DI</a:t>
            </a:r>
            <a:r>
              <a:rPr lang="it-IT" dirty="0" smtClean="0"/>
              <a:t> CRISTO</a:t>
            </a:r>
          </a:p>
          <a:p>
            <a:pPr algn="ctr">
              <a:buNone/>
            </a:pPr>
            <a:endParaRPr lang="it-IT" dirty="0" smtClean="0"/>
          </a:p>
          <a:p>
            <a:pPr algn="ctr">
              <a:lnSpc>
                <a:spcPct val="150000"/>
              </a:lnSpc>
              <a:buNone/>
            </a:pPr>
            <a:r>
              <a:rPr lang="it-IT" dirty="0" smtClean="0"/>
              <a:t>Offerta vicaria</a:t>
            </a:r>
          </a:p>
          <a:p>
            <a:pPr algn="ctr">
              <a:lnSpc>
                <a:spcPct val="150000"/>
              </a:lnSpc>
              <a:buNone/>
            </a:pPr>
            <a:r>
              <a:rPr lang="it-IT" dirty="0" smtClean="0"/>
              <a:t>Atto esteriore</a:t>
            </a:r>
          </a:p>
          <a:p>
            <a:pPr algn="ctr">
              <a:lnSpc>
                <a:spcPct val="150000"/>
              </a:lnSpc>
              <a:buNone/>
            </a:pPr>
            <a:r>
              <a:rPr lang="it-IT" dirty="0" smtClean="0"/>
              <a:t>Atto interiore</a:t>
            </a:r>
            <a:endParaRPr lang="it-IT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LA CELEBRAZIONE</a:t>
            </a:r>
            <a:br>
              <a:rPr lang="it-IT" sz="2400" dirty="0" smtClean="0"/>
            </a:br>
            <a:r>
              <a:rPr lang="it-IT" sz="2400" dirty="0" smtClean="0"/>
              <a:t>DEL MISTERO PASQUALE</a:t>
            </a: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6146" name="Picture 2" descr="Risultati immagini per anno liturgic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589339"/>
            <a:ext cx="7643866" cy="5732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50059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it-IT" sz="2800" dirty="0" smtClean="0"/>
              <a:t>Attraverso il mistero Pasquale la NUZIALITÀ TRINITARIA</a:t>
            </a:r>
          </a:p>
          <a:p>
            <a:pPr>
              <a:buNone/>
            </a:pPr>
            <a:r>
              <a:rPr lang="it-IT" sz="2800" dirty="0" smtClean="0"/>
              <a:t>è partecipata in massimo grado a tutta la realtà</a:t>
            </a:r>
          </a:p>
          <a:p>
            <a:pPr>
              <a:buNone/>
            </a:pPr>
            <a:endParaRPr lang="it-IT" sz="2800" dirty="0" smtClean="0"/>
          </a:p>
          <a:p>
            <a:pPr>
              <a:buNone/>
            </a:pPr>
            <a:r>
              <a:rPr lang="it-IT" sz="2800" dirty="0" smtClean="0"/>
              <a:t>Nell’offerta di sé sulla </a:t>
            </a:r>
            <a:r>
              <a:rPr lang="it-IT" sz="2800" b="1" dirty="0" smtClean="0"/>
              <a:t>Croce</a:t>
            </a:r>
            <a:r>
              <a:rPr lang="it-IT" sz="2800" dirty="0" smtClean="0"/>
              <a:t> e con la sua </a:t>
            </a:r>
            <a:r>
              <a:rPr lang="it-IT" sz="2800" b="1" dirty="0" smtClean="0"/>
              <a:t>Risurrezione</a:t>
            </a:r>
            <a:r>
              <a:rPr lang="it-IT" sz="2800" dirty="0" smtClean="0"/>
              <a:t>,</a:t>
            </a:r>
          </a:p>
          <a:p>
            <a:pPr>
              <a:buNone/>
            </a:pPr>
            <a:r>
              <a:rPr lang="it-IT" sz="2800" dirty="0" smtClean="0"/>
              <a:t>Cristo risolve le polarità fondamentali e “</a:t>
            </a:r>
            <a:r>
              <a:rPr lang="it-IT" sz="2800" i="1" dirty="0" smtClean="0"/>
              <a:t>attira tutto</a:t>
            </a:r>
          </a:p>
          <a:p>
            <a:pPr>
              <a:buNone/>
            </a:pPr>
            <a:r>
              <a:rPr lang="it-IT" sz="2800" i="1" dirty="0" smtClean="0"/>
              <a:t>verso la vita</a:t>
            </a:r>
            <a:r>
              <a:rPr lang="it-IT" sz="2800" dirty="0" smtClean="0"/>
              <a:t>”</a:t>
            </a:r>
          </a:p>
          <a:p>
            <a:pPr>
              <a:buNone/>
            </a:pPr>
            <a:endParaRPr lang="it-IT" sz="2800" dirty="0" smtClean="0"/>
          </a:p>
          <a:p>
            <a:pPr>
              <a:buNone/>
            </a:pPr>
            <a:r>
              <a:rPr lang="it-IT" sz="2800" dirty="0" smtClean="0"/>
              <a:t>Questo dinamismo trasformante è riprodotto attraverso</a:t>
            </a:r>
          </a:p>
          <a:p>
            <a:pPr>
              <a:buNone/>
            </a:pPr>
            <a:r>
              <a:rPr lang="it-IT" sz="2800" dirty="0" smtClean="0"/>
              <a:t>l’economia sacramentale.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LA CELEBRAZIONE</a:t>
            </a:r>
            <a:br>
              <a:rPr lang="it-IT" sz="2400" dirty="0" smtClean="0"/>
            </a:br>
            <a:r>
              <a:rPr lang="it-IT" sz="2400" dirty="0" smtClean="0"/>
              <a:t>DEL MISTERO PASQUALE</a:t>
            </a: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it-IT" dirty="0" smtClean="0"/>
              <a:t>LA NOVITÀ DEL CULTO </a:t>
            </a:r>
            <a:r>
              <a:rPr lang="it-IT" i="1" dirty="0" smtClean="0"/>
              <a:t>IN</a:t>
            </a:r>
            <a:r>
              <a:rPr lang="it-IT" dirty="0" smtClean="0"/>
              <a:t> CRISTO</a:t>
            </a:r>
          </a:p>
          <a:p>
            <a:pPr algn="ctr">
              <a:buNone/>
            </a:pPr>
            <a:endParaRPr lang="it-IT" dirty="0" smtClean="0"/>
          </a:p>
          <a:p>
            <a:pPr>
              <a:lnSpc>
                <a:spcPct val="150000"/>
              </a:lnSpc>
              <a:buNone/>
            </a:pPr>
            <a:r>
              <a:rPr lang="it-IT" dirty="0" smtClean="0"/>
              <a:t>1. Sacrifici esteriori “sostitutivi”</a:t>
            </a:r>
          </a:p>
          <a:p>
            <a:pPr>
              <a:lnSpc>
                <a:spcPct val="150000"/>
              </a:lnSpc>
              <a:buNone/>
            </a:pPr>
            <a:r>
              <a:rPr lang="it-IT" dirty="0" smtClean="0"/>
              <a:t>2. Insoddisfazione</a:t>
            </a:r>
          </a:p>
          <a:p>
            <a:pPr>
              <a:lnSpc>
                <a:spcPct val="150000"/>
              </a:lnSpc>
              <a:buNone/>
            </a:pPr>
            <a:r>
              <a:rPr lang="it-IT" dirty="0" smtClean="0"/>
              <a:t>3. Assenza del Tempio – culto della </a:t>
            </a:r>
            <a:r>
              <a:rPr lang="it-IT" i="1" dirty="0" smtClean="0"/>
              <a:t>Parola</a:t>
            </a:r>
          </a:p>
          <a:p>
            <a:pPr>
              <a:lnSpc>
                <a:spcPct val="150000"/>
              </a:lnSpc>
              <a:buNone/>
            </a:pPr>
            <a:r>
              <a:rPr lang="it-IT" dirty="0" smtClean="0"/>
              <a:t>4. Sacrificio del cuore</a:t>
            </a:r>
          </a:p>
          <a:p>
            <a:pPr>
              <a:lnSpc>
                <a:spcPct val="150000"/>
              </a:lnSpc>
              <a:buNone/>
            </a:pPr>
            <a:r>
              <a:rPr lang="it-IT" dirty="0" smtClean="0"/>
              <a:t>5. </a:t>
            </a:r>
            <a:r>
              <a:rPr lang="it-IT" b="1" dirty="0" smtClean="0"/>
              <a:t>Culto </a:t>
            </a:r>
            <a:r>
              <a:rPr lang="it-IT" b="1" i="1" dirty="0" smtClean="0"/>
              <a:t>spirituale</a:t>
            </a:r>
            <a:r>
              <a:rPr lang="it-IT" b="1" dirty="0" smtClean="0"/>
              <a:t> </a:t>
            </a:r>
            <a:r>
              <a:rPr lang="it-IT" dirty="0" smtClean="0"/>
              <a:t>(</a:t>
            </a:r>
            <a:r>
              <a:rPr lang="it-IT" i="1" dirty="0" err="1" smtClean="0"/>
              <a:t>logiké</a:t>
            </a:r>
            <a:r>
              <a:rPr lang="it-IT" i="1" dirty="0" smtClean="0"/>
              <a:t> </a:t>
            </a:r>
            <a:r>
              <a:rPr lang="it-IT" i="1" dirty="0" err="1" smtClean="0"/>
              <a:t>latreia</a:t>
            </a:r>
            <a:r>
              <a:rPr lang="it-IT" dirty="0" smtClean="0"/>
              <a:t>)</a:t>
            </a:r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LA CELEBRAZIONE</a:t>
            </a:r>
            <a:br>
              <a:rPr lang="it-IT" sz="2400" dirty="0" smtClean="0"/>
            </a:br>
            <a:r>
              <a:rPr lang="it-IT" sz="2400" dirty="0" smtClean="0"/>
              <a:t>DEL MISTERO PASQUALE</a:t>
            </a: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dirty="0" smtClean="0"/>
              <a:t>LA NOVITÀ DEL CULTO </a:t>
            </a:r>
            <a:r>
              <a:rPr lang="it-IT" i="1" dirty="0" smtClean="0"/>
              <a:t>IN</a:t>
            </a:r>
            <a:r>
              <a:rPr lang="it-IT" dirty="0" smtClean="0"/>
              <a:t> CRISTO</a:t>
            </a:r>
          </a:p>
          <a:p>
            <a:pPr algn="ctr">
              <a:buNone/>
            </a:pPr>
            <a:endParaRPr lang="it-IT" dirty="0" smtClean="0"/>
          </a:p>
          <a:p>
            <a:pPr>
              <a:buNone/>
            </a:pPr>
            <a:r>
              <a:rPr lang="it-IT" sz="2800" dirty="0" smtClean="0"/>
              <a:t>La sua umanità, nell'</a:t>
            </a:r>
            <a:r>
              <a:rPr lang="it-IT" sz="2800" b="1" i="1" dirty="0" smtClean="0"/>
              <a:t>unità della persona </a:t>
            </a:r>
            <a:r>
              <a:rPr lang="it-IT" sz="2800" dirty="0" smtClean="0"/>
              <a:t>del </a:t>
            </a:r>
            <a:r>
              <a:rPr lang="it-IT" sz="2800" b="1" i="1" dirty="0" smtClean="0"/>
              <a:t>Verbo</a:t>
            </a:r>
          </a:p>
          <a:p>
            <a:pPr>
              <a:buNone/>
            </a:pPr>
            <a:r>
              <a:rPr lang="it-IT" sz="2800" b="1" i="1" dirty="0" smtClean="0"/>
              <a:t>(Logos)</a:t>
            </a:r>
            <a:r>
              <a:rPr lang="it-IT" sz="2800" dirty="0" smtClean="0"/>
              <a:t>, fu strumento della nostra salvezza. Per questo</a:t>
            </a:r>
          </a:p>
          <a:p>
            <a:pPr>
              <a:buNone/>
            </a:pPr>
            <a:r>
              <a:rPr lang="it-IT" sz="2800" dirty="0" smtClean="0"/>
              <a:t>motivo in Cristo « avvenne la nostra perfetta</a:t>
            </a:r>
          </a:p>
          <a:p>
            <a:pPr>
              <a:buNone/>
            </a:pPr>
            <a:r>
              <a:rPr lang="it-IT" sz="2800" dirty="0" smtClean="0"/>
              <a:t>riconciliazione con Dio ormai placato e ci fu data la</a:t>
            </a:r>
          </a:p>
          <a:p>
            <a:pPr>
              <a:buNone/>
            </a:pPr>
            <a:r>
              <a:rPr lang="it-IT" sz="2800" dirty="0" smtClean="0"/>
              <a:t>pienezza del culto divino ».</a:t>
            </a:r>
          </a:p>
          <a:p>
            <a:pPr algn="r">
              <a:buNone/>
            </a:pPr>
            <a:r>
              <a:rPr lang="it-IT" sz="2400" i="1" dirty="0" smtClean="0"/>
              <a:t>SC</a:t>
            </a:r>
            <a:r>
              <a:rPr lang="it-IT" sz="2400" dirty="0" smtClean="0"/>
              <a:t>, 5 </a:t>
            </a:r>
            <a:endParaRPr lang="it-IT" sz="2400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LA CELEBRAZIONE</a:t>
            </a:r>
            <a:br>
              <a:rPr lang="it-IT" sz="2400" dirty="0" smtClean="0"/>
            </a:br>
            <a:r>
              <a:rPr lang="it-IT" sz="2400" dirty="0" smtClean="0"/>
              <a:t>DEL MISTERO PASQUALE</a:t>
            </a: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I SACRAMENTI </a:t>
            </a:r>
            <a:r>
              <a:rPr lang="it-IT" sz="2800" dirty="0" err="1" smtClean="0"/>
              <a:t>DI</a:t>
            </a:r>
            <a:r>
              <a:rPr lang="it-IT" sz="2800" dirty="0" smtClean="0"/>
              <a:t> CRISTO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034" y="2000240"/>
            <a:ext cx="8229600" cy="3643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err="1" smtClean="0"/>
              <a:t>…dal</a:t>
            </a:r>
            <a:r>
              <a:rPr lang="it-IT" dirty="0" smtClean="0"/>
              <a:t> costato di Cristo dormiente sulla croce </a:t>
            </a:r>
            <a:r>
              <a:rPr lang="it-IT" b="1" i="1" dirty="0" smtClean="0"/>
              <a:t>è scaturito il mirabile sacramento di tutta la Chiesa</a:t>
            </a:r>
            <a:r>
              <a:rPr lang="it-IT" dirty="0" smtClean="0"/>
              <a:t>. Per questo, nella liturgia, la Chiesa celebra principalmente il mistero pasquale </a:t>
            </a:r>
            <a:r>
              <a:rPr lang="it-IT" b="1" i="1" dirty="0" smtClean="0"/>
              <a:t>per mezzo del quale Cristo ha compiuto l'opera della nostra salvezza.</a:t>
            </a:r>
          </a:p>
          <a:p>
            <a:pPr algn="r">
              <a:buNone/>
            </a:pPr>
            <a:r>
              <a:rPr lang="it-IT" sz="2200" i="1" dirty="0" smtClean="0"/>
              <a:t>CCC</a:t>
            </a:r>
            <a:r>
              <a:rPr lang="it-IT" sz="2000" dirty="0" smtClean="0"/>
              <a:t>, 1067</a:t>
            </a:r>
          </a:p>
          <a:p>
            <a:pPr>
              <a:buNone/>
            </a:pPr>
            <a:endParaRPr lang="it-IT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I SACRAMENTI </a:t>
            </a:r>
            <a:r>
              <a:rPr lang="it-IT" sz="2800" dirty="0" err="1" smtClean="0"/>
              <a:t>DI</a:t>
            </a:r>
            <a:r>
              <a:rPr lang="it-IT" sz="2800" dirty="0" smtClean="0"/>
              <a:t> CRISTO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407196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800" dirty="0" smtClean="0"/>
              <a:t>« Assiso alla destra del </a:t>
            </a:r>
            <a:r>
              <a:rPr lang="it-IT" sz="2800" i="1" dirty="0" smtClean="0"/>
              <a:t>Padre</a:t>
            </a:r>
            <a:r>
              <a:rPr lang="it-IT" sz="2800" dirty="0" smtClean="0"/>
              <a:t> » da dove effonde lo </a:t>
            </a:r>
            <a:r>
              <a:rPr lang="it-IT" sz="2800" i="1" dirty="0" smtClean="0"/>
              <a:t>Spirito Santo </a:t>
            </a:r>
            <a:r>
              <a:rPr lang="it-IT" sz="2800" dirty="0" smtClean="0"/>
              <a:t>nel suo corpo che è la </a:t>
            </a:r>
            <a:r>
              <a:rPr lang="it-IT" sz="2800" b="1" dirty="0" smtClean="0"/>
              <a:t>Chiesa</a:t>
            </a:r>
            <a:r>
              <a:rPr lang="it-IT" sz="2800" dirty="0" smtClean="0"/>
              <a:t>, </a:t>
            </a:r>
            <a:r>
              <a:rPr lang="it-IT" sz="2800" i="1" dirty="0" smtClean="0"/>
              <a:t>Cristo</a:t>
            </a:r>
            <a:r>
              <a:rPr lang="it-IT" sz="2800" dirty="0" smtClean="0"/>
              <a:t> agisce </a:t>
            </a:r>
            <a:r>
              <a:rPr lang="it-IT" sz="2800" b="1" i="1" dirty="0" smtClean="0"/>
              <a:t>ora</a:t>
            </a:r>
            <a:r>
              <a:rPr lang="it-IT" sz="2800" dirty="0" smtClean="0"/>
              <a:t> </a:t>
            </a:r>
            <a:r>
              <a:rPr lang="it-IT" sz="2800" b="1" dirty="0" smtClean="0"/>
              <a:t>attraverso i sacramenti</a:t>
            </a:r>
            <a:r>
              <a:rPr lang="it-IT" sz="2800" dirty="0" smtClean="0"/>
              <a:t>, da lui istituiti per comunicare la sua grazia. I sacramenti sono </a:t>
            </a:r>
            <a:r>
              <a:rPr lang="it-IT" sz="2800" b="1" i="1" dirty="0" smtClean="0"/>
              <a:t>segni sensibili </a:t>
            </a:r>
            <a:r>
              <a:rPr lang="it-IT" sz="2800" dirty="0" smtClean="0"/>
              <a:t>(parole e azioni), accessibili alla nostra </a:t>
            </a:r>
            <a:r>
              <a:rPr lang="it-IT" sz="2800" b="1" i="1" dirty="0" smtClean="0"/>
              <a:t>attuale</a:t>
            </a:r>
            <a:r>
              <a:rPr lang="it-IT" sz="2800" dirty="0" smtClean="0"/>
              <a:t> umanità. Essi realizzano in modo efficace la grazia che significano, mediante l'azione di Cristo e la potenza dello Spirito Santo</a:t>
            </a:r>
          </a:p>
          <a:p>
            <a:pPr algn="r">
              <a:buNone/>
            </a:pPr>
            <a:r>
              <a:rPr lang="it-IT" sz="2200" i="1" dirty="0" smtClean="0"/>
              <a:t>CCC</a:t>
            </a:r>
            <a:r>
              <a:rPr lang="it-IT" sz="2200" dirty="0" smtClean="0"/>
              <a:t>, 1084</a:t>
            </a:r>
            <a:endParaRPr lang="it-IT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it-IT" dirty="0" smtClean="0"/>
              <a:t>Le parole e le azioni di Gesù nel tempo della sua vita nascosta e del suo ministero pubblico erano già salvifiche. Esse anticipavano la potenza del suo mistero pasquale. Annunziavano e preparavano ciò che egli avrebbe donato alla Chiesa quando tutto fosse stato compiuto. I misteri della vita di Cristo costituiscono i fondamenti di ciò che, ora, Cristo dispensa nei sacramenti mediante i ministri della sua Chiesa, poiché « ciò che [...] era visibile nel nostro Salvatore è passato nei suoi sacramenti ». </a:t>
            </a:r>
          </a:p>
          <a:p>
            <a:pPr algn="r">
              <a:buNone/>
            </a:pPr>
            <a:r>
              <a:rPr lang="it-IT" sz="3100" i="1" dirty="0" smtClean="0"/>
              <a:t>CCC</a:t>
            </a:r>
            <a:r>
              <a:rPr lang="it-IT" sz="3100" dirty="0" smtClean="0"/>
              <a:t>, 1115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 SACRAMENTI </a:t>
            </a:r>
            <a:r>
              <a:rPr kumimoji="0" lang="it-IT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</a:t>
            </a: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CRISTO</a:t>
            </a:r>
            <a:endParaRPr kumimoji="0" lang="it-IT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034" y="2571744"/>
            <a:ext cx="8229600" cy="29718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800" i="1" dirty="0" smtClean="0"/>
              <a:t>« </a:t>
            </a:r>
            <a:r>
              <a:rPr lang="it-IT" sz="2800" b="1" i="1" dirty="0" smtClean="0"/>
              <a:t>Forze </a:t>
            </a:r>
            <a:r>
              <a:rPr lang="it-IT" sz="2800" b="1" dirty="0" smtClean="0"/>
              <a:t>che escono » dal corpo di Cristo</a:t>
            </a:r>
            <a:r>
              <a:rPr lang="it-IT" sz="2800" dirty="0" smtClean="0"/>
              <a:t>, sempre vivo e vivificante, azioni dello Spirito Santo operante nel suo corpo che è la Chiesa, i sacramenti sono i « capolavori di Dio » nella Nuova ed eterna Alleanza. </a:t>
            </a:r>
          </a:p>
          <a:p>
            <a:pPr>
              <a:buNone/>
            </a:pPr>
            <a:endParaRPr lang="it-IT" dirty="0" smtClean="0"/>
          </a:p>
          <a:p>
            <a:pPr algn="r">
              <a:buNone/>
            </a:pPr>
            <a:r>
              <a:rPr lang="it-IT" sz="2400" i="1" dirty="0" smtClean="0"/>
              <a:t>CCC</a:t>
            </a:r>
            <a:r>
              <a:rPr lang="it-IT" sz="2400" dirty="0" smtClean="0"/>
              <a:t>, 1116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 SACRAMENTI </a:t>
            </a:r>
            <a:r>
              <a:rPr kumimoji="0" lang="it-IT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</a:t>
            </a: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CRISTO</a:t>
            </a:r>
            <a:endParaRPr kumimoji="0" lang="it-IT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 smtClean="0"/>
              <a:t>CHE COSA  </a:t>
            </a:r>
            <a:r>
              <a:rPr lang="it-IT" b="1" dirty="0" smtClean="0"/>
              <a:t>CELEBRIAMO? 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034" y="2214554"/>
            <a:ext cx="8229600" cy="3286148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Si può celebrare solo un evento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L’Evento liturgico è l’</a:t>
            </a:r>
            <a:r>
              <a:rPr lang="it-IT" b="1" dirty="0" smtClean="0"/>
              <a:t>INCONTRO</a:t>
            </a:r>
            <a:r>
              <a:rPr lang="it-IT" dirty="0" smtClean="0"/>
              <a:t> tra Dio e l’uomo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Di tale incontro Dio è l’</a:t>
            </a:r>
            <a:r>
              <a:rPr lang="it-IT" b="1" i="1" dirty="0" smtClean="0"/>
              <a:t>autore</a:t>
            </a:r>
            <a:r>
              <a:rPr lang="it-IT" dirty="0" smtClean="0"/>
              <a:t> e il </a:t>
            </a:r>
            <a:r>
              <a:rPr lang="it-IT" b="1" i="1" dirty="0" smtClean="0"/>
              <a:t>garante</a:t>
            </a:r>
            <a:endParaRPr lang="it-IT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CELEBRAZIONE DELLA CHIESA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dirty="0" smtClean="0"/>
              <a:t>IL SOGGETTO CELEBRANTE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La </a:t>
            </a:r>
            <a:r>
              <a:rPr lang="it-IT" b="1" dirty="0" smtClean="0"/>
              <a:t>Trinità</a:t>
            </a:r>
            <a:r>
              <a:rPr lang="it-IT" dirty="0" smtClean="0"/>
              <a:t>, protagonista della Liturgia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b="1" dirty="0" smtClean="0"/>
              <a:t>Cristo ministro </a:t>
            </a:r>
            <a:r>
              <a:rPr lang="it-IT" dirty="0" smtClean="0"/>
              <a:t>dell’economia salvifica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Il ministero della </a:t>
            </a:r>
            <a:r>
              <a:rPr lang="it-IT" b="1" dirty="0" smtClean="0"/>
              <a:t>Chiesa</a:t>
            </a:r>
            <a:endParaRPr lang="it-IT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/>
          <a:lstStyle/>
          <a:p>
            <a:pPr algn="ctr">
              <a:buNone/>
            </a:pPr>
            <a:r>
              <a:rPr lang="it-IT" dirty="0" smtClean="0"/>
              <a:t>LA PARTECIPAZIONE ALLA LITURGIA</a:t>
            </a:r>
          </a:p>
          <a:p>
            <a:pPr>
              <a:buNone/>
            </a:pPr>
            <a:endParaRPr lang="it-IT" dirty="0" smtClean="0"/>
          </a:p>
          <a:p>
            <a:pPr>
              <a:buFontTx/>
              <a:buChar char="-"/>
            </a:pPr>
            <a:r>
              <a:rPr lang="it-IT" dirty="0" smtClean="0"/>
              <a:t>Partecipare, cioè </a:t>
            </a:r>
            <a:r>
              <a:rPr lang="it-IT" b="1" i="1" dirty="0" smtClean="0"/>
              <a:t>esser parte </a:t>
            </a:r>
            <a:r>
              <a:rPr lang="it-IT" dirty="0" smtClean="0"/>
              <a:t>del Corpo di Cristo</a:t>
            </a:r>
          </a:p>
          <a:p>
            <a:pPr>
              <a:buNone/>
            </a:pPr>
            <a:endParaRPr lang="it-IT" dirty="0" smtClean="0"/>
          </a:p>
          <a:p>
            <a:pPr>
              <a:buFontTx/>
              <a:buChar char="-"/>
            </a:pPr>
            <a:r>
              <a:rPr lang="it-IT" dirty="0" smtClean="0"/>
              <a:t>Nel Sacrificio </a:t>
            </a:r>
            <a:r>
              <a:rPr lang="it-IT" i="1" dirty="0" smtClean="0"/>
              <a:t>di Cristo</a:t>
            </a:r>
            <a:r>
              <a:rPr lang="it-IT" dirty="0" smtClean="0"/>
              <a:t>, il </a:t>
            </a:r>
            <a:r>
              <a:rPr lang="it-IT" i="1" dirty="0" smtClean="0"/>
              <a:t>mio</a:t>
            </a:r>
            <a:r>
              <a:rPr lang="it-IT" dirty="0" smtClean="0"/>
              <a:t> sacrificio</a:t>
            </a:r>
          </a:p>
          <a:p>
            <a:pPr>
              <a:buFontTx/>
              <a:buChar char="-"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-  La partecipazione </a:t>
            </a:r>
            <a:r>
              <a:rPr lang="it-IT" b="1" i="1" dirty="0" smtClean="0"/>
              <a:t>ecclesiale</a:t>
            </a:r>
          </a:p>
          <a:p>
            <a:pPr>
              <a:buNone/>
            </a:pPr>
            <a:endParaRPr lang="it-IT" dirty="0" smtClean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57200" y="357174"/>
            <a:ext cx="8229600" cy="1143000"/>
          </a:xfrm>
        </p:spPr>
        <p:txBody>
          <a:bodyPr/>
          <a:lstStyle/>
          <a:p>
            <a:r>
              <a:rPr lang="it-IT" dirty="0" smtClean="0"/>
              <a:t>LA CELEBRAZIONE DELLA CHIESA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La necessaria dinamica intersoggettiva</a:t>
            </a:r>
          </a:p>
          <a:p>
            <a:pPr>
              <a:buNone/>
            </a:pPr>
            <a:r>
              <a:rPr lang="it-IT" dirty="0" smtClean="0"/>
              <a:t>(immanente e trascendente) della</a:t>
            </a:r>
          </a:p>
          <a:p>
            <a:pPr>
              <a:buNone/>
            </a:pPr>
            <a:r>
              <a:rPr lang="it-IT" dirty="0" smtClean="0"/>
              <a:t>liturgia rivela che il culmine verso cui tutta</a:t>
            </a:r>
          </a:p>
          <a:p>
            <a:pPr>
              <a:buNone/>
            </a:pPr>
            <a:r>
              <a:rPr lang="it-IT" dirty="0" smtClean="0"/>
              <a:t>l’azione liturgica tende è l’</a:t>
            </a:r>
            <a:r>
              <a:rPr lang="it-IT" b="1" i="1" dirty="0" smtClean="0"/>
              <a:t>unione </a:t>
            </a:r>
            <a:r>
              <a:rPr lang="it-IT" b="1" i="1" dirty="0" err="1" smtClean="0"/>
              <a:t>agapica</a:t>
            </a:r>
            <a:r>
              <a:rPr lang="it-IT" b="1" i="1" dirty="0" smtClean="0"/>
              <a:t> </a:t>
            </a:r>
            <a:r>
              <a:rPr lang="it-IT" dirty="0" smtClean="0"/>
              <a:t>con</a:t>
            </a:r>
          </a:p>
          <a:p>
            <a:pPr>
              <a:buNone/>
            </a:pPr>
            <a:r>
              <a:rPr lang="it-IT" dirty="0" smtClean="0"/>
              <a:t>Dio di tutta l’umanità, il cosmo, la storia.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5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CELEBRAZIONE DELLA CHIESA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Lo Spirito Santo abilita la Chiesa a partecipare</a:t>
            </a:r>
          </a:p>
          <a:p>
            <a:pPr>
              <a:buNone/>
            </a:pPr>
            <a:r>
              <a:rPr lang="it-IT" dirty="0" smtClean="0"/>
              <a:t>alla celebrazione del mistero </a:t>
            </a:r>
            <a:r>
              <a:rPr lang="it-IT" sz="2400" dirty="0" smtClean="0"/>
              <a:t>(</a:t>
            </a:r>
            <a:r>
              <a:rPr lang="it-IT" sz="2400" i="1" dirty="0" err="1" smtClean="0"/>
              <a:t>CCC</a:t>
            </a:r>
            <a:r>
              <a:rPr lang="it-IT" sz="2400" dirty="0" smtClean="0"/>
              <a:t>, 1105-1109)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La Chiesa “fa” la Liturgia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La Liturgia “fa” la Chiesa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5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CELEBRAZIONE DELLA CHIESA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La Fede nasce dalla celebrazione</a:t>
            </a:r>
          </a:p>
          <a:p>
            <a:pPr>
              <a:buNone/>
            </a:pPr>
            <a:endParaRPr lang="it-IT" dirty="0" smtClean="0"/>
          </a:p>
          <a:p>
            <a:pPr>
              <a:buFontTx/>
              <a:buChar char="-"/>
            </a:pPr>
            <a:r>
              <a:rPr lang="it-IT" b="1" i="1" dirty="0" smtClean="0"/>
              <a:t>Ascolto</a:t>
            </a:r>
            <a:r>
              <a:rPr lang="it-IT" dirty="0" smtClean="0"/>
              <a:t> della Parola</a:t>
            </a:r>
          </a:p>
          <a:p>
            <a:pPr>
              <a:buNone/>
            </a:pPr>
            <a:endParaRPr lang="it-IT" dirty="0" smtClean="0"/>
          </a:p>
          <a:p>
            <a:pPr>
              <a:buFontTx/>
              <a:buChar char="-"/>
            </a:pPr>
            <a:r>
              <a:rPr lang="it-IT" b="1" i="1" dirty="0" err="1" smtClean="0"/>
              <a:t>Traditio</a:t>
            </a:r>
            <a:r>
              <a:rPr lang="it-IT" dirty="0" smtClean="0"/>
              <a:t> - </a:t>
            </a:r>
            <a:r>
              <a:rPr lang="it-IT" b="1" i="1" dirty="0" err="1" smtClean="0"/>
              <a:t>redditio</a:t>
            </a:r>
            <a:r>
              <a:rPr lang="it-IT" dirty="0" smtClean="0"/>
              <a:t> </a:t>
            </a:r>
            <a:r>
              <a:rPr lang="it-IT" dirty="0" err="1" smtClean="0"/>
              <a:t>Symboli</a:t>
            </a:r>
            <a:endParaRPr lang="it-IT" dirty="0" smtClean="0"/>
          </a:p>
          <a:p>
            <a:pPr>
              <a:buFontTx/>
              <a:buChar char="-"/>
            </a:pPr>
            <a:endParaRPr lang="it-IT" dirty="0" smtClean="0"/>
          </a:p>
          <a:p>
            <a:pPr>
              <a:buFontTx/>
              <a:buChar char="-"/>
            </a:pPr>
            <a:r>
              <a:rPr lang="it-IT" b="1" i="1" dirty="0" smtClean="0"/>
              <a:t>Riti esplicativi </a:t>
            </a:r>
            <a:r>
              <a:rPr lang="it-IT" dirty="0" smtClean="0"/>
              <a:t>battesimali</a:t>
            </a:r>
            <a:endParaRPr lang="it-IT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CELEBRAZIONE DELLA FEDE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CELEBRAZIONE DELLA FEDE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it-IT" i="1" dirty="0" smtClean="0"/>
              <a:t>Mistero della Fede</a:t>
            </a:r>
          </a:p>
          <a:p>
            <a:pPr>
              <a:buNone/>
            </a:pPr>
            <a:endParaRPr lang="it-IT" i="1" dirty="0" smtClean="0"/>
          </a:p>
          <a:p>
            <a:pPr>
              <a:buNone/>
            </a:pPr>
            <a:r>
              <a:rPr lang="it-IT" dirty="0" smtClean="0"/>
              <a:t>La fede esiste nella celebrazione, come </a:t>
            </a:r>
            <a:r>
              <a:rPr lang="it-IT" b="1" i="1" dirty="0" err="1" smtClean="0"/>
              <a:t>professio</a:t>
            </a:r>
            <a:endParaRPr lang="it-IT" b="1" i="1" dirty="0" smtClean="0"/>
          </a:p>
          <a:p>
            <a:pPr>
              <a:buNone/>
            </a:pPr>
            <a:endParaRPr lang="it-IT" dirty="0" smtClean="0"/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dirty="0" smtClean="0"/>
              <a:t>Nell’</a:t>
            </a:r>
            <a:r>
              <a:rPr lang="it-IT" b="1" i="1" dirty="0" smtClean="0"/>
              <a:t>anamnesi</a:t>
            </a:r>
          </a:p>
          <a:p>
            <a:pPr>
              <a:lnSpc>
                <a:spcPct val="150000"/>
              </a:lnSpc>
              <a:buNone/>
            </a:pPr>
            <a:r>
              <a:rPr lang="it-IT" dirty="0" smtClean="0"/>
              <a:t>-  Nella </a:t>
            </a:r>
            <a:r>
              <a:rPr lang="it-IT" b="1" i="1" dirty="0" smtClean="0"/>
              <a:t>dossologia</a:t>
            </a:r>
          </a:p>
          <a:p>
            <a:pPr>
              <a:lnSpc>
                <a:spcPct val="150000"/>
              </a:lnSpc>
              <a:buNone/>
            </a:pPr>
            <a:r>
              <a:rPr lang="it-IT" dirty="0" smtClean="0"/>
              <a:t>-  Nell’</a:t>
            </a:r>
            <a:r>
              <a:rPr lang="it-IT" b="1" dirty="0" smtClean="0"/>
              <a:t>epiclesi</a:t>
            </a:r>
            <a:r>
              <a:rPr lang="it-IT" dirty="0" smtClean="0"/>
              <a:t> - prolessi</a:t>
            </a:r>
          </a:p>
          <a:p>
            <a:pPr>
              <a:buNone/>
            </a:pPr>
            <a:endParaRPr lang="it-IT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CELEBRAZIONE DELLA FEDE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dirty="0" smtClean="0"/>
              <a:t>LA FEDE COME </a:t>
            </a:r>
            <a:r>
              <a:rPr lang="it-IT" i="1" dirty="0" smtClean="0"/>
              <a:t>INCONTRO CELEBRATO</a:t>
            </a:r>
          </a:p>
          <a:p>
            <a:pPr>
              <a:buNone/>
            </a:pPr>
            <a:endParaRPr lang="it-IT" i="1" dirty="0" smtClean="0"/>
          </a:p>
          <a:p>
            <a:pPr>
              <a:buNone/>
            </a:pPr>
            <a:r>
              <a:rPr lang="it-IT" sz="2800" dirty="0" smtClean="0"/>
              <a:t>La liturgia infatti, mediante la quale, specialmente nel</a:t>
            </a:r>
          </a:p>
          <a:p>
            <a:pPr>
              <a:buNone/>
            </a:pPr>
            <a:r>
              <a:rPr lang="it-IT" sz="2800" dirty="0" smtClean="0"/>
              <a:t>divino sacrificio dell'eucaristia, «</a:t>
            </a:r>
            <a:r>
              <a:rPr lang="it-IT" sz="2800" b="1" i="1" dirty="0" smtClean="0"/>
              <a:t>si attua </a:t>
            </a:r>
            <a:r>
              <a:rPr lang="it-IT" sz="2800" dirty="0" smtClean="0"/>
              <a:t>l'opera della</a:t>
            </a:r>
          </a:p>
          <a:p>
            <a:pPr>
              <a:buNone/>
            </a:pPr>
            <a:r>
              <a:rPr lang="it-IT" sz="2800" dirty="0" smtClean="0"/>
              <a:t>nostra redenzione», contribuisce in sommo grado a che</a:t>
            </a:r>
          </a:p>
          <a:p>
            <a:pPr>
              <a:buNone/>
            </a:pPr>
            <a:r>
              <a:rPr lang="it-IT" sz="2800" dirty="0" smtClean="0"/>
              <a:t>i fedeli </a:t>
            </a:r>
            <a:r>
              <a:rPr lang="it-IT" sz="2800" b="1" i="1" dirty="0" smtClean="0"/>
              <a:t>esprimano nella loro vita </a:t>
            </a:r>
            <a:r>
              <a:rPr lang="it-IT" sz="2800" dirty="0" smtClean="0"/>
              <a:t>e manifestino agli altri</a:t>
            </a:r>
          </a:p>
          <a:p>
            <a:pPr>
              <a:buNone/>
            </a:pPr>
            <a:r>
              <a:rPr lang="it-IT" sz="2800" b="1" i="1" dirty="0" smtClean="0"/>
              <a:t>il mistero di Cristo </a:t>
            </a:r>
            <a:r>
              <a:rPr lang="it-IT" sz="2800" dirty="0" smtClean="0"/>
              <a:t>e la genuina natura della vera</a:t>
            </a:r>
          </a:p>
          <a:p>
            <a:pPr>
              <a:buNone/>
            </a:pPr>
            <a:r>
              <a:rPr lang="it-IT" sz="2800" dirty="0" smtClean="0"/>
              <a:t>Chiesa.</a:t>
            </a:r>
          </a:p>
          <a:p>
            <a:pPr algn="r">
              <a:buNone/>
            </a:pPr>
            <a:r>
              <a:rPr lang="it-IT" sz="2400" i="1" dirty="0" smtClean="0"/>
              <a:t>SC</a:t>
            </a:r>
            <a:r>
              <a:rPr lang="it-IT" sz="2400" dirty="0" smtClean="0"/>
              <a:t>,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796908"/>
          </a:xfrm>
        </p:spPr>
        <p:txBody>
          <a:bodyPr>
            <a:normAutofit/>
          </a:bodyPr>
          <a:lstStyle/>
          <a:p>
            <a:r>
              <a:rPr lang="it-IT" sz="4000" dirty="0" smtClean="0"/>
              <a:t>Il primato di Dio nella Liturgia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1428736"/>
            <a:ext cx="8501122" cy="4900634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it-IT" sz="9600" dirty="0" smtClean="0"/>
              <a:t>La natura dell’incontro con Dio è sempre </a:t>
            </a:r>
            <a:r>
              <a:rPr lang="it-IT" sz="9600" b="1" dirty="0" smtClean="0"/>
              <a:t>SALVIFICA</a:t>
            </a:r>
            <a:r>
              <a:rPr lang="it-IT" sz="9600" dirty="0" smtClean="0"/>
              <a:t>:  Dio viene      </a:t>
            </a:r>
          </a:p>
          <a:p>
            <a:pPr>
              <a:lnSpc>
                <a:spcPct val="170000"/>
              </a:lnSpc>
              <a:buNone/>
            </a:pPr>
            <a:r>
              <a:rPr lang="it-IT" sz="9600" dirty="0" smtClean="0"/>
              <a:t>a noi, perché noi e tutto il cosmo possiamo andare a Lui</a:t>
            </a:r>
          </a:p>
          <a:p>
            <a:pPr>
              <a:lnSpc>
                <a:spcPct val="170000"/>
              </a:lnSpc>
              <a:buNone/>
            </a:pPr>
            <a:endParaRPr lang="it-IT" sz="8000" dirty="0" smtClean="0"/>
          </a:p>
          <a:p>
            <a:pPr>
              <a:lnSpc>
                <a:spcPct val="170000"/>
              </a:lnSpc>
              <a:buNone/>
            </a:pPr>
            <a:r>
              <a:rPr lang="it-IT" sz="9600" dirty="0" smtClean="0"/>
              <a:t>Necessità della </a:t>
            </a:r>
            <a:r>
              <a:rPr lang="it-IT" sz="9600" b="1" dirty="0" smtClean="0"/>
              <a:t>Trascendenza</a:t>
            </a:r>
            <a:r>
              <a:rPr lang="it-IT" sz="9600" dirty="0" smtClean="0"/>
              <a:t>: </a:t>
            </a:r>
          </a:p>
          <a:p>
            <a:pPr>
              <a:lnSpc>
                <a:spcPct val="170000"/>
              </a:lnSpc>
              <a:buNone/>
            </a:pPr>
            <a:r>
              <a:rPr lang="it-IT" sz="9600" dirty="0" smtClean="0"/>
              <a:t>non si guadagna la salvezza se non ricevendola da un </a:t>
            </a:r>
            <a:r>
              <a:rPr lang="it-IT" sz="9600" i="1" dirty="0" smtClean="0"/>
              <a:t>Altro</a:t>
            </a:r>
          </a:p>
          <a:p>
            <a:pPr>
              <a:lnSpc>
                <a:spcPct val="170000"/>
              </a:lnSpc>
              <a:buNone/>
            </a:pPr>
            <a:endParaRPr lang="it-IT" sz="8000" dirty="0" smtClean="0"/>
          </a:p>
          <a:p>
            <a:pPr>
              <a:lnSpc>
                <a:spcPct val="170000"/>
              </a:lnSpc>
              <a:buNone/>
            </a:pPr>
            <a:r>
              <a:rPr lang="it-IT" sz="9600" dirty="0" smtClean="0"/>
              <a:t>Necessità dell’</a:t>
            </a:r>
            <a:r>
              <a:rPr lang="it-IT" sz="9600" b="1" i="1" dirty="0" smtClean="0"/>
              <a:t>Azione</a:t>
            </a:r>
            <a:r>
              <a:rPr lang="it-IT" sz="9600" dirty="0" smtClean="0"/>
              <a:t> </a:t>
            </a:r>
            <a:r>
              <a:rPr lang="it-IT" sz="9600" b="1" i="1" dirty="0" smtClean="0"/>
              <a:t>Liturgica</a:t>
            </a:r>
            <a:r>
              <a:rPr lang="it-IT" sz="9600" dirty="0" smtClean="0"/>
              <a:t>: </a:t>
            </a:r>
          </a:p>
          <a:p>
            <a:pPr>
              <a:lnSpc>
                <a:spcPct val="170000"/>
              </a:lnSpc>
              <a:buNone/>
            </a:pPr>
            <a:r>
              <a:rPr lang="it-IT" sz="9600" dirty="0" smtClean="0"/>
              <a:t>Come </a:t>
            </a:r>
            <a:r>
              <a:rPr lang="it-IT" sz="9600" i="1" dirty="0" smtClean="0"/>
              <a:t>mediazione</a:t>
            </a:r>
            <a:r>
              <a:rPr lang="it-IT" sz="9600" dirty="0" smtClean="0"/>
              <a:t> perché avvenga l’</a:t>
            </a:r>
            <a:r>
              <a:rPr lang="it-IT" sz="9600" i="1" dirty="0" smtClean="0"/>
              <a:t>incontro</a:t>
            </a:r>
            <a:r>
              <a:rPr lang="it-IT" sz="9600" dirty="0" smtClean="0"/>
              <a:t>, </a:t>
            </a:r>
            <a:r>
              <a:rPr lang="it-IT" sz="9600" i="1" dirty="0" smtClean="0"/>
              <a:t>salvifico</a:t>
            </a:r>
            <a:r>
              <a:rPr lang="it-IT" sz="9600" dirty="0" smtClean="0"/>
              <a:t>, con </a:t>
            </a:r>
            <a:r>
              <a:rPr lang="it-IT" sz="9600" i="1" dirty="0" smtClean="0"/>
              <a:t>Dio</a:t>
            </a:r>
            <a:endParaRPr lang="it-IT" sz="9600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LA CELEBRAZIONE </a:t>
            </a:r>
            <a:br>
              <a:rPr lang="it-IT" dirty="0" smtClean="0"/>
            </a:br>
            <a:r>
              <a:rPr lang="it-IT" dirty="0" smtClean="0"/>
              <a:t>DELLA STORIA DELLA SALVEZZA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034" y="2000240"/>
            <a:ext cx="8229600" cy="440056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it-IT" sz="3600" dirty="0" smtClean="0"/>
              <a:t>Dio, il quale «vuole che tutti gli uomini si salvino e arrivino alla</a:t>
            </a:r>
          </a:p>
          <a:p>
            <a:pPr>
              <a:lnSpc>
                <a:spcPct val="120000"/>
              </a:lnSpc>
              <a:buNone/>
            </a:pPr>
            <a:r>
              <a:rPr lang="it-IT" sz="3600" dirty="0" smtClean="0"/>
              <a:t>conoscenza della verità» (1 </a:t>
            </a:r>
            <a:r>
              <a:rPr lang="it-IT" sz="3600" dirty="0" err="1" smtClean="0"/>
              <a:t>Tm</a:t>
            </a:r>
            <a:r>
              <a:rPr lang="it-IT" sz="3600" dirty="0" smtClean="0"/>
              <a:t> 2,4), «dopo avere a più riprese</a:t>
            </a:r>
          </a:p>
          <a:p>
            <a:pPr>
              <a:lnSpc>
                <a:spcPct val="120000"/>
              </a:lnSpc>
              <a:buNone/>
            </a:pPr>
            <a:r>
              <a:rPr lang="it-IT" sz="3600" dirty="0" smtClean="0"/>
              <a:t>e in più modi parlato un tempo ai padri per mezzo dei profeti»</a:t>
            </a:r>
          </a:p>
          <a:p>
            <a:pPr>
              <a:lnSpc>
                <a:spcPct val="120000"/>
              </a:lnSpc>
              <a:buNone/>
            </a:pPr>
            <a:r>
              <a:rPr lang="it-IT" sz="3600" dirty="0" smtClean="0"/>
              <a:t>(</a:t>
            </a:r>
            <a:r>
              <a:rPr lang="it-IT" sz="3600" dirty="0" err="1" smtClean="0"/>
              <a:t>Eb</a:t>
            </a:r>
            <a:r>
              <a:rPr lang="it-IT" sz="3600" dirty="0" smtClean="0"/>
              <a:t> 1,1), quando venne la pienezza dei tempi, mandò il suo</a:t>
            </a:r>
          </a:p>
          <a:p>
            <a:pPr>
              <a:lnSpc>
                <a:spcPct val="120000"/>
              </a:lnSpc>
              <a:buNone/>
            </a:pPr>
            <a:r>
              <a:rPr lang="it-IT" sz="3600" dirty="0" err="1" smtClean="0"/>
              <a:t>Figlio…</a:t>
            </a:r>
            <a:r>
              <a:rPr lang="it-IT" sz="3600" dirty="0" smtClean="0"/>
              <a:t> Quest'opera della redenzione umana e della perfetta</a:t>
            </a:r>
          </a:p>
          <a:p>
            <a:pPr>
              <a:lnSpc>
                <a:spcPct val="120000"/>
              </a:lnSpc>
              <a:buNone/>
            </a:pPr>
            <a:r>
              <a:rPr lang="it-IT" sz="3600" dirty="0" smtClean="0"/>
              <a:t>glorificazione di Dio, che ha il suo </a:t>
            </a:r>
            <a:r>
              <a:rPr lang="it-IT" sz="3600" b="1" dirty="0" smtClean="0"/>
              <a:t>preludio</a:t>
            </a:r>
            <a:r>
              <a:rPr lang="it-IT" sz="3600" dirty="0" smtClean="0"/>
              <a:t> nelle mirabili gesta</a:t>
            </a:r>
          </a:p>
          <a:p>
            <a:pPr>
              <a:lnSpc>
                <a:spcPct val="120000"/>
              </a:lnSpc>
              <a:buNone/>
            </a:pPr>
            <a:r>
              <a:rPr lang="it-IT" sz="3600" dirty="0" smtClean="0"/>
              <a:t>divine operate nel popolo dell'Antico Testamento, </a:t>
            </a:r>
            <a:r>
              <a:rPr lang="it-IT" sz="3600" b="1" dirty="0" smtClean="0"/>
              <a:t>è stata</a:t>
            </a:r>
          </a:p>
          <a:p>
            <a:pPr>
              <a:lnSpc>
                <a:spcPct val="120000"/>
              </a:lnSpc>
              <a:buNone/>
            </a:pPr>
            <a:r>
              <a:rPr lang="it-IT" sz="3600" b="1" dirty="0" smtClean="0"/>
              <a:t>compiuta </a:t>
            </a:r>
            <a:r>
              <a:rPr lang="it-IT" sz="3600" dirty="0" smtClean="0"/>
              <a:t>da Cristo Signore.</a:t>
            </a:r>
          </a:p>
          <a:p>
            <a:pPr>
              <a:buNone/>
            </a:pPr>
            <a:endParaRPr lang="it-IT" sz="2600" dirty="0" smtClean="0"/>
          </a:p>
          <a:p>
            <a:pPr algn="r">
              <a:buNone/>
            </a:pPr>
            <a:r>
              <a:rPr lang="it-IT" sz="3400" i="1" dirty="0" err="1" smtClean="0"/>
              <a:t>Sacrosanctum</a:t>
            </a:r>
            <a:r>
              <a:rPr lang="it-IT" sz="3400" i="1" dirty="0" smtClean="0"/>
              <a:t> </a:t>
            </a:r>
            <a:r>
              <a:rPr lang="it-IT" sz="3400" i="1" dirty="0" err="1" smtClean="0"/>
              <a:t>Concilium</a:t>
            </a:r>
            <a:r>
              <a:rPr lang="it-IT" sz="3400" dirty="0" smtClean="0"/>
              <a:t>, 5</a:t>
            </a:r>
            <a:endParaRPr lang="it-IT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LA CELEBRAZIONE </a:t>
            </a:r>
            <a:br>
              <a:rPr lang="it-IT" dirty="0" smtClean="0"/>
            </a:br>
            <a:r>
              <a:rPr lang="it-IT" dirty="0" smtClean="0"/>
              <a:t>DELLA STORIA DELLA SALVEZZA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471490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t-IT" sz="2800" dirty="0" smtClean="0"/>
              <a:t>… Come il Cristo fu inviato dal Padre, così anch'egli ha inviato gli</a:t>
            </a:r>
          </a:p>
          <a:p>
            <a:pPr>
              <a:buNone/>
            </a:pPr>
            <a:r>
              <a:rPr lang="it-IT" sz="2800" dirty="0" smtClean="0"/>
              <a:t>apostoli, ripieni di Spirito Santo. Essi, predicando il Vangelo a</a:t>
            </a:r>
          </a:p>
          <a:p>
            <a:pPr>
              <a:buNone/>
            </a:pPr>
            <a:r>
              <a:rPr lang="it-IT" sz="2800" dirty="0" smtClean="0"/>
              <a:t>tutti gli uomini, non dovevano limitarsi ad annunciare che il Figlio</a:t>
            </a:r>
          </a:p>
          <a:p>
            <a:pPr>
              <a:buNone/>
            </a:pPr>
            <a:r>
              <a:rPr lang="it-IT" sz="2800" dirty="0" smtClean="0"/>
              <a:t>di Dio con la sua morte e risurrezione ci ha liberati dal potere di</a:t>
            </a:r>
          </a:p>
          <a:p>
            <a:pPr>
              <a:buNone/>
            </a:pPr>
            <a:r>
              <a:rPr lang="it-IT" sz="2800" dirty="0" smtClean="0"/>
              <a:t>Satana e dalla morte e ci ha trasferiti nel regno del Padre, bensì</a:t>
            </a:r>
          </a:p>
          <a:p>
            <a:pPr>
              <a:buNone/>
            </a:pPr>
            <a:r>
              <a:rPr lang="it-IT" sz="2800" dirty="0" smtClean="0"/>
              <a:t>dovevano anche </a:t>
            </a:r>
            <a:r>
              <a:rPr lang="it-IT" sz="2800" b="1" dirty="0" smtClean="0"/>
              <a:t>attuare</a:t>
            </a:r>
            <a:r>
              <a:rPr lang="it-IT" sz="2800" dirty="0" smtClean="0"/>
              <a:t> </a:t>
            </a:r>
            <a:r>
              <a:rPr lang="it-IT" sz="2800" b="1" dirty="0" smtClean="0"/>
              <a:t>l'opera di salvezza </a:t>
            </a:r>
            <a:r>
              <a:rPr lang="it-IT" sz="2800" dirty="0" smtClean="0"/>
              <a:t>che annunziavano,</a:t>
            </a:r>
          </a:p>
          <a:p>
            <a:pPr>
              <a:buNone/>
            </a:pPr>
            <a:r>
              <a:rPr lang="it-IT" sz="2800" dirty="0" smtClean="0"/>
              <a:t>mediante il sacrificio e i sacramenti attorno ai quali gravita tutta</a:t>
            </a:r>
          </a:p>
          <a:p>
            <a:pPr>
              <a:buNone/>
            </a:pPr>
            <a:r>
              <a:rPr lang="it-IT" sz="2800" dirty="0" smtClean="0"/>
              <a:t>la vita liturgica. Così, mediante il battesimo, gli uomini vengono </a:t>
            </a:r>
          </a:p>
          <a:p>
            <a:pPr>
              <a:buNone/>
            </a:pPr>
            <a:r>
              <a:rPr lang="it-IT" sz="2800" dirty="0" smtClean="0"/>
              <a:t>inseriti nel mistero pasquale di </a:t>
            </a:r>
            <a:r>
              <a:rPr lang="it-IT" sz="2800" dirty="0" err="1" smtClean="0"/>
              <a:t>Cristo…</a:t>
            </a:r>
            <a:endParaRPr lang="it-IT" sz="2800" dirty="0" smtClean="0"/>
          </a:p>
          <a:p>
            <a:pPr>
              <a:buNone/>
            </a:pPr>
            <a:r>
              <a:rPr lang="it-IT" sz="2800" dirty="0" smtClean="0"/>
              <a:t>Allo stesso modo, ogni volta che essi mangiano la cena del</a:t>
            </a:r>
          </a:p>
          <a:p>
            <a:pPr>
              <a:buNone/>
            </a:pPr>
            <a:r>
              <a:rPr lang="it-IT" sz="2800" dirty="0" smtClean="0"/>
              <a:t>Signore, ne proclamano la morte fino a quando egli verrà.</a:t>
            </a:r>
          </a:p>
          <a:p>
            <a:pPr>
              <a:buNone/>
            </a:pPr>
            <a:endParaRPr lang="it-IT" sz="2600" dirty="0" smtClean="0"/>
          </a:p>
          <a:p>
            <a:pPr algn="r">
              <a:buNone/>
            </a:pPr>
            <a:r>
              <a:rPr lang="it-IT" sz="2600" i="1" dirty="0" smtClean="0"/>
              <a:t>SC</a:t>
            </a:r>
            <a:r>
              <a:rPr lang="it-IT" sz="2600" dirty="0" smtClean="0"/>
              <a:t>, 6</a:t>
            </a:r>
            <a:endParaRPr lang="it-IT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it-IT" dirty="0" smtClean="0"/>
              <a:t>Il Padre compie il « </a:t>
            </a:r>
            <a:r>
              <a:rPr lang="it-IT" b="1" i="1" dirty="0" smtClean="0"/>
              <a:t>mistero della sua volontà </a:t>
            </a:r>
            <a:r>
              <a:rPr lang="it-IT" dirty="0" smtClean="0"/>
              <a:t>» donando</a:t>
            </a:r>
          </a:p>
          <a:p>
            <a:pPr>
              <a:buNone/>
            </a:pPr>
            <a:r>
              <a:rPr lang="it-IT" dirty="0" smtClean="0"/>
              <a:t>il suo Figlio diletto e il suo Santo Spirito per la salvezza del </a:t>
            </a:r>
          </a:p>
          <a:p>
            <a:pPr>
              <a:buNone/>
            </a:pPr>
            <a:r>
              <a:rPr lang="it-IT" dirty="0" smtClean="0"/>
              <a:t>mondo e per la gloria del suo Nome. Questo è il mistero </a:t>
            </a:r>
          </a:p>
          <a:p>
            <a:pPr>
              <a:buNone/>
            </a:pPr>
            <a:r>
              <a:rPr lang="it-IT" dirty="0" smtClean="0"/>
              <a:t>di Cristo, rivelato e realizzato </a:t>
            </a:r>
            <a:r>
              <a:rPr lang="it-IT" b="1" i="1" dirty="0" smtClean="0"/>
              <a:t>nella storia </a:t>
            </a:r>
            <a:r>
              <a:rPr lang="it-IT" dirty="0" smtClean="0"/>
              <a:t>secondo un </a:t>
            </a:r>
          </a:p>
          <a:p>
            <a:pPr>
              <a:buNone/>
            </a:pPr>
            <a:r>
              <a:rPr lang="it-IT" dirty="0" smtClean="0"/>
              <a:t>piano, una « disposizione » sapientemente ordinata che </a:t>
            </a:r>
          </a:p>
          <a:p>
            <a:pPr>
              <a:buNone/>
            </a:pPr>
            <a:r>
              <a:rPr lang="it-IT" dirty="0" smtClean="0"/>
              <a:t>san Paolo chiama « adempimento del mistero » (</a:t>
            </a:r>
            <a:r>
              <a:rPr lang="it-IT" i="1" dirty="0" err="1" smtClean="0"/>
              <a:t>Ef</a:t>
            </a:r>
            <a:r>
              <a:rPr lang="it-IT" i="1" dirty="0" smtClean="0"/>
              <a:t> </a:t>
            </a:r>
            <a:r>
              <a:rPr lang="it-IT" dirty="0" smtClean="0"/>
              <a:t>3,9) e </a:t>
            </a:r>
          </a:p>
          <a:p>
            <a:pPr>
              <a:buNone/>
            </a:pPr>
            <a:r>
              <a:rPr lang="it-IT" dirty="0" smtClean="0"/>
              <a:t>che la tradizione patristica chiamerà « l'Economia del </a:t>
            </a:r>
          </a:p>
          <a:p>
            <a:pPr>
              <a:buNone/>
            </a:pPr>
            <a:r>
              <a:rPr lang="it-IT" dirty="0" smtClean="0"/>
              <a:t>Verbo incarnato » o « </a:t>
            </a:r>
            <a:r>
              <a:rPr lang="it-IT" b="1" i="1" dirty="0" smtClean="0"/>
              <a:t>l'Economia della salvezza </a:t>
            </a:r>
            <a:r>
              <a:rPr lang="it-IT" dirty="0" smtClean="0"/>
              <a:t>».</a:t>
            </a:r>
          </a:p>
          <a:p>
            <a:pPr>
              <a:buNone/>
            </a:pPr>
            <a:endParaRPr lang="it-IT" dirty="0" smtClean="0"/>
          </a:p>
          <a:p>
            <a:pPr algn="r">
              <a:buNone/>
            </a:pPr>
            <a:r>
              <a:rPr lang="it-IT" sz="2800" i="1" dirty="0" smtClean="0"/>
              <a:t>Catechismo della Chiesa Cattolica</a:t>
            </a:r>
            <a:r>
              <a:rPr lang="it-IT" sz="2800" dirty="0" smtClean="0"/>
              <a:t>, 1066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LA CELEBRAZIONE </a:t>
            </a:r>
            <a:br>
              <a:rPr lang="it-IT" dirty="0" smtClean="0"/>
            </a:br>
            <a:r>
              <a:rPr lang="it-IT" dirty="0" smtClean="0"/>
              <a:t>DELLA STORIA DELLA SALVEZZA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461488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it-IT" dirty="0" smtClean="0"/>
              <a:t>Il dono dello Spirito inaugura un tempo nuovo nella</a:t>
            </a:r>
          </a:p>
          <a:p>
            <a:pPr>
              <a:buNone/>
            </a:pPr>
            <a:r>
              <a:rPr lang="it-IT" dirty="0" smtClean="0"/>
              <a:t>« </a:t>
            </a:r>
            <a:r>
              <a:rPr lang="it-IT" dirty="0" err="1" smtClean="0"/>
              <a:t>dispensazione</a:t>
            </a:r>
            <a:r>
              <a:rPr lang="it-IT" dirty="0" smtClean="0"/>
              <a:t> del mistero »: il tempo della Chiesa, nel</a:t>
            </a:r>
          </a:p>
          <a:p>
            <a:pPr>
              <a:buNone/>
            </a:pPr>
            <a:r>
              <a:rPr lang="it-IT" dirty="0" smtClean="0"/>
              <a:t>quale Cristo </a:t>
            </a:r>
            <a:r>
              <a:rPr lang="it-IT" b="1" i="1" dirty="0" smtClean="0"/>
              <a:t>manifesta</a:t>
            </a:r>
            <a:r>
              <a:rPr lang="it-IT" dirty="0" smtClean="0"/>
              <a:t>, </a:t>
            </a:r>
            <a:r>
              <a:rPr lang="it-IT" b="1" i="1" dirty="0" smtClean="0"/>
              <a:t>rende presente </a:t>
            </a:r>
            <a:r>
              <a:rPr lang="it-IT" dirty="0" smtClean="0"/>
              <a:t>e comunica la sua</a:t>
            </a:r>
          </a:p>
          <a:p>
            <a:pPr>
              <a:buNone/>
            </a:pPr>
            <a:r>
              <a:rPr lang="it-IT" dirty="0" smtClean="0"/>
              <a:t>opera di salvezza </a:t>
            </a:r>
            <a:r>
              <a:rPr lang="it-IT" b="1" i="1" dirty="0" smtClean="0"/>
              <a:t>per mezzo della liturgia </a:t>
            </a:r>
            <a:r>
              <a:rPr lang="it-IT" dirty="0" smtClean="0"/>
              <a:t>della sua </a:t>
            </a:r>
          </a:p>
          <a:p>
            <a:pPr>
              <a:buNone/>
            </a:pPr>
            <a:r>
              <a:rPr lang="it-IT" dirty="0" smtClean="0"/>
              <a:t>Chiesa, « finché egli venga » (</a:t>
            </a:r>
            <a:r>
              <a:rPr lang="it-IT" i="1" dirty="0" smtClean="0"/>
              <a:t>1 </a:t>
            </a:r>
            <a:r>
              <a:rPr lang="it-IT" i="1" dirty="0" err="1" smtClean="0"/>
              <a:t>Cor</a:t>
            </a:r>
            <a:r>
              <a:rPr lang="it-IT" i="1" dirty="0" smtClean="0"/>
              <a:t> </a:t>
            </a:r>
            <a:r>
              <a:rPr lang="it-IT" dirty="0" smtClean="0"/>
              <a:t>11,26). </a:t>
            </a:r>
          </a:p>
          <a:p>
            <a:pPr>
              <a:buNone/>
            </a:pPr>
            <a:r>
              <a:rPr lang="it-IT" dirty="0" smtClean="0"/>
              <a:t>Egli agisce per mezzo dei sacramenti; è ciò che la </a:t>
            </a:r>
          </a:p>
          <a:p>
            <a:pPr>
              <a:buNone/>
            </a:pPr>
            <a:r>
              <a:rPr lang="it-IT" dirty="0" smtClean="0"/>
              <a:t>tradizione comune dell'Oriente e dell'Occidente chiama </a:t>
            </a:r>
          </a:p>
          <a:p>
            <a:pPr>
              <a:buNone/>
            </a:pPr>
            <a:r>
              <a:rPr lang="it-IT" dirty="0" smtClean="0"/>
              <a:t>« </a:t>
            </a:r>
            <a:r>
              <a:rPr lang="it-IT" b="1" i="1" dirty="0" smtClean="0"/>
              <a:t>l'economia sacramentale </a:t>
            </a:r>
            <a:r>
              <a:rPr lang="it-IT" dirty="0" smtClean="0"/>
              <a:t>»; </a:t>
            </a:r>
          </a:p>
          <a:p>
            <a:pPr>
              <a:buNone/>
            </a:pPr>
            <a:endParaRPr lang="it-IT" dirty="0" smtClean="0"/>
          </a:p>
          <a:p>
            <a:pPr algn="r">
              <a:buNone/>
            </a:pPr>
            <a:r>
              <a:rPr lang="it-IT" sz="2800" i="1" dirty="0" smtClean="0"/>
              <a:t>CCC,</a:t>
            </a:r>
            <a:r>
              <a:rPr lang="it-IT" sz="2800" dirty="0" smtClean="0"/>
              <a:t>1076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LA CELEBRAZIONE </a:t>
            </a:r>
            <a:br>
              <a:rPr lang="it-IT" dirty="0" smtClean="0"/>
            </a:br>
            <a:r>
              <a:rPr lang="it-IT" dirty="0" smtClean="0"/>
              <a:t>DELLA STORIA DELLA SALVEZZA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034" y="1785926"/>
            <a:ext cx="840108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Vi è un’unica STORIA (</a:t>
            </a:r>
            <a:r>
              <a:rPr lang="it-IT" i="1" dirty="0" smtClean="0"/>
              <a:t>economia</a:t>
            </a:r>
            <a:r>
              <a:rPr lang="it-IT" dirty="0" smtClean="0"/>
              <a:t>) DELLA SALVEZZA</a:t>
            </a:r>
          </a:p>
          <a:p>
            <a:pPr>
              <a:buNone/>
            </a:pPr>
            <a:r>
              <a:rPr lang="it-IT" dirty="0" smtClean="0"/>
              <a:t>In due fasi: </a:t>
            </a:r>
          </a:p>
          <a:p>
            <a:pPr>
              <a:buNone/>
            </a:pPr>
            <a:endParaRPr lang="it-IT" b="1" dirty="0" smtClean="0"/>
          </a:p>
          <a:p>
            <a:pPr>
              <a:buFontTx/>
              <a:buChar char="-"/>
            </a:pPr>
            <a:r>
              <a:rPr lang="it-IT" b="1" dirty="0" smtClean="0"/>
              <a:t>Il tempo della Rivelazione</a:t>
            </a:r>
          </a:p>
          <a:p>
            <a:pPr>
              <a:buNone/>
            </a:pPr>
            <a:endParaRPr lang="it-IT" sz="2000" b="1" dirty="0" smtClean="0"/>
          </a:p>
          <a:p>
            <a:pPr>
              <a:buFontTx/>
              <a:buChar char="-"/>
            </a:pPr>
            <a:r>
              <a:rPr lang="it-IT" b="1" dirty="0" smtClean="0"/>
              <a:t>Il tempo della Chiesa </a:t>
            </a:r>
            <a:r>
              <a:rPr lang="it-IT" i="1" dirty="0" smtClean="0"/>
              <a:t>(economia sacramentale)</a:t>
            </a:r>
          </a:p>
          <a:p>
            <a:pPr>
              <a:buFontTx/>
              <a:buChar char="-"/>
            </a:pPr>
            <a:endParaRPr lang="it-IT" b="1" dirty="0" smtClean="0"/>
          </a:p>
          <a:p>
            <a:pPr>
              <a:buNone/>
            </a:pPr>
            <a:r>
              <a:rPr lang="it-IT" i="1" dirty="0" smtClean="0"/>
              <a:t>Entrambe</a:t>
            </a:r>
            <a:r>
              <a:rPr lang="it-IT" b="1" dirty="0" smtClean="0"/>
              <a:t> </a:t>
            </a:r>
            <a:r>
              <a:rPr lang="it-IT" dirty="0" smtClean="0"/>
              <a:t>sono </a:t>
            </a:r>
            <a:r>
              <a:rPr lang="it-IT" b="1" dirty="0" smtClean="0"/>
              <a:t>celebrazione </a:t>
            </a:r>
            <a:r>
              <a:rPr lang="it-IT" dirty="0" smtClean="0"/>
              <a:t>dell’unico</a:t>
            </a:r>
            <a:r>
              <a:rPr lang="it-IT" b="1" dirty="0" smtClean="0"/>
              <a:t> MISTERO</a:t>
            </a:r>
            <a:endParaRPr lang="it-IT" b="1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LA CELEBRAZIONE </a:t>
            </a:r>
            <a:br>
              <a:rPr lang="it-IT" sz="2800" dirty="0" smtClean="0"/>
            </a:br>
            <a:r>
              <a:rPr lang="it-IT" sz="2800" dirty="0" smtClean="0"/>
              <a:t>DELLA STORIA DELLA SALVEZZA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1084</TotalTime>
  <Words>1546</Words>
  <PresentationFormat>Presentazione su schermo (4:3)</PresentationFormat>
  <Paragraphs>292</Paragraphs>
  <Slides>36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36</vt:i4>
      </vt:variant>
    </vt:vector>
  </HeadingPairs>
  <TitlesOfParts>
    <vt:vector size="37" baseType="lpstr">
      <vt:lpstr>Tema di Office</vt:lpstr>
      <vt:lpstr>Scuola diocesana di Teologia  “San Marco Evangelista” </vt:lpstr>
      <vt:lpstr>Diapositiva 2</vt:lpstr>
      <vt:lpstr>CHE COSA  CELEBRIAMO? </vt:lpstr>
      <vt:lpstr>Il primato di Dio nella Liturgia</vt:lpstr>
      <vt:lpstr>LA CELEBRAZIONE  DELLA STORIA DELLA SALVEZZA</vt:lpstr>
      <vt:lpstr>LA CELEBRAZIONE  DELLA STORIA DELLA SALVEZZA</vt:lpstr>
      <vt:lpstr>LA CELEBRAZIONE  DELLA STORIA DELLA SALVEZZA</vt:lpstr>
      <vt:lpstr>LA CELEBRAZIONE  DELLA STORIA DELLA SALVEZZA</vt:lpstr>
      <vt:lpstr>LA CELEBRAZIONE  DELLA STORIA DELLA SALVEZZA</vt:lpstr>
      <vt:lpstr>LA CELEBRAZIONE  DELLA STORIA DELLA SALVEZZA</vt:lpstr>
      <vt:lpstr>LA CELEBRAZIONE  DELLA STORIA DELLA SALVEZZA</vt:lpstr>
      <vt:lpstr>LA CELEBRAZIONE  DELLA STORIA DELLA SALVEZZA</vt:lpstr>
      <vt:lpstr>LA CELEBRAZIONE  DELLA STORIA DELLA SALVEZZA</vt:lpstr>
      <vt:lpstr>LA CELEBRAZIONE  DELLA STORIA DELLA SALVEZZA</vt:lpstr>
      <vt:lpstr>LA CELEBRAZIONE  DELLA STORIA DELLA SALVEZZA</vt:lpstr>
      <vt:lpstr>LA CELEBRAZIONE  DELLA STORIA DELLA SALVEZZA</vt:lpstr>
      <vt:lpstr>LA CELEBRAZIONE DEL MISTERO PASQUALE</vt:lpstr>
      <vt:lpstr>LA CELEBRAZIONE DEL MISTERO PASQUALE</vt:lpstr>
      <vt:lpstr>LA CELEBRAZIONE DEL MISTERO PASQUALE</vt:lpstr>
      <vt:lpstr>LA CELEBRAZIONE DEL MISTERO PASQUALE</vt:lpstr>
      <vt:lpstr>LA CELEBRAZIONE DEL MISTERO PASQUALE</vt:lpstr>
      <vt:lpstr>Diapositiva 22</vt:lpstr>
      <vt:lpstr>LA CELEBRAZIONE DEL MISTERO PASQUALE</vt:lpstr>
      <vt:lpstr>LA CELEBRAZIONE DEL MISTERO PASQUALE</vt:lpstr>
      <vt:lpstr>LA CELEBRAZIONE DEL MISTERO PASQUALE</vt:lpstr>
      <vt:lpstr>I SACRAMENTI DI CRISTO</vt:lpstr>
      <vt:lpstr>I SACRAMENTI DI CRISTO</vt:lpstr>
      <vt:lpstr>Diapositiva 28</vt:lpstr>
      <vt:lpstr>Diapositiva 29</vt:lpstr>
      <vt:lpstr>LA CELEBRAZIONE DELLA CHIESA</vt:lpstr>
      <vt:lpstr>LA CELEBRAZIONE DELLA CHIESA</vt:lpstr>
      <vt:lpstr>LA CELEBRAZIONE DELLA CHIESA</vt:lpstr>
      <vt:lpstr>LA CELEBRAZIONE DELLA CHIESA</vt:lpstr>
      <vt:lpstr>LA CELEBRAZIONE DELLA FEDE</vt:lpstr>
      <vt:lpstr>LA CELEBRAZIONE DELLA FEDE</vt:lpstr>
      <vt:lpstr>LA CELEBRAZIONE DELLA FEDE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FILIPPO</dc:creator>
  <cp:lastModifiedBy>FILIPPO</cp:lastModifiedBy>
  <cp:revision>102</cp:revision>
  <dcterms:created xsi:type="dcterms:W3CDTF">2018-03-06T16:36:33Z</dcterms:created>
  <dcterms:modified xsi:type="dcterms:W3CDTF">2018-03-21T21:25:53Z</dcterms:modified>
</cp:coreProperties>
</file>