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74" r:id="rId5"/>
    <p:sldId id="275" r:id="rId6"/>
    <p:sldId id="256" r:id="rId7"/>
    <p:sldId id="257" r:id="rId8"/>
    <p:sldId id="258" r:id="rId9"/>
    <p:sldId id="259" r:id="rId10"/>
    <p:sldId id="268" r:id="rId11"/>
    <p:sldId id="267" r:id="rId12"/>
    <p:sldId id="269" r:id="rId13"/>
    <p:sldId id="270" r:id="rId14"/>
    <p:sldId id="272" r:id="rId15"/>
    <p:sldId id="271" r:id="rId16"/>
    <p:sldId id="273" r:id="rId17"/>
    <p:sldId id="276" r:id="rId18"/>
    <p:sldId id="277" r:id="rId19"/>
    <p:sldId id="264" r:id="rId20"/>
    <p:sldId id="278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A3"/>
    <a:srgbClr val="530F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400E-0703-475F-B83D-256A408FABCF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7115-E6FD-4DA0-8F67-F38FFC980EA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A83-C8B1-45F1-9182-CF4AEC232B41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1ADE-BF10-4AD5-A4CA-00A90E6CE76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30ED9-4128-4CEC-ABA4-2E2B45F15339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FFB4-1426-4B4F-97C3-17400FF944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760ED-B94A-49DF-929F-CE9976BDF591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E992-9B4B-44B9-AA2C-9DD9F454E5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740D-7472-4CC9-9A57-22CDC68649F8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7B42-C083-441F-B71F-6C33BCAAE2A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8B3E2-FC10-4079-83A8-193BE97C6DBF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520A-C575-4583-8E8A-D5BD0247B6F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1724-464E-44B6-B4D6-0F6615A90151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44FB-CE2F-4CEE-A5C4-7911BBADA83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2832-C6B8-42FF-8DF6-BF9389B0E874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AE1E-901C-41D1-8178-15DAB07F434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E3DA-F39B-4937-A7E5-04F24147360B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76D9-104D-47E3-A18A-5A5E29927D6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3184-92EE-4611-8C78-C79E18F488D1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18C0-8FE7-4E48-AE0F-6FAB676F13C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4612-15A8-4890-8BDA-6F63208DC2B5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3988-6A24-43E0-905D-EE784BFFC4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A3">
            <a:alpha val="6313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8B050-9F98-4017-BC2E-B6E0FF20DADD}" type="datetimeFigureOut">
              <a:rPr lang="it-IT"/>
              <a:pPr>
                <a:defRPr/>
              </a:pPr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C1383-2D10-45CD-9D42-BD1F5935491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75" y="85725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100" dirty="0" smtClean="0"/>
              <a:t>Scuola diocesana di Teologia </a:t>
            </a:r>
            <a:br>
              <a:rPr lang="it-IT" sz="3100" dirty="0" smtClean="0"/>
            </a:br>
            <a:r>
              <a:rPr lang="it-IT" sz="3100" dirty="0" smtClean="0"/>
              <a:t>“San Marco Evangelista”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4438" y="2928938"/>
            <a:ext cx="6543675" cy="3071812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900" dirty="0" smtClean="0">
                <a:solidFill>
                  <a:schemeClr val="tx1"/>
                </a:solidFill>
              </a:rPr>
              <a:t>Corso di </a:t>
            </a:r>
            <a:r>
              <a:rPr lang="it-IT" sz="5900" b="1" dirty="0" smtClean="0">
                <a:solidFill>
                  <a:schemeClr val="tx1"/>
                </a:solidFill>
              </a:rPr>
              <a:t>PASTORALE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9300" b="1" i="1" dirty="0" smtClean="0">
                <a:solidFill>
                  <a:schemeClr val="accent5">
                    <a:lumMod val="50000"/>
                  </a:schemeClr>
                </a:solidFill>
              </a:rPr>
              <a:t>VIVERE LA LITURGIA</a:t>
            </a:r>
            <a:endParaRPr lang="it-IT" sz="93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i="1" dirty="0" smtClean="0"/>
              <a:t> </a:t>
            </a:r>
            <a:endParaRPr lang="it-IT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contenuto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000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400" smtClean="0">
                <a:solidFill>
                  <a:schemeClr val="tx2"/>
                </a:solidFill>
              </a:rPr>
              <a:t>IL </a:t>
            </a:r>
            <a:r>
              <a:rPr lang="it-IT" sz="4400" b="1" smtClean="0">
                <a:solidFill>
                  <a:schemeClr val="tx2"/>
                </a:solidFill>
              </a:rPr>
              <a:t>LINGUAGGIO SIMBOLICO</a:t>
            </a:r>
            <a:endParaRPr lang="it-IT" sz="440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i="1" smtClean="0"/>
              <a:t>SEGNO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smtClean="0"/>
              <a:t>SIGNIFICANTE                   SIGNIFICATO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endParaRPr lang="it-IT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4071938" y="3786188"/>
            <a:ext cx="1285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2000250" y="4643438"/>
            <a:ext cx="1285875" cy="1285875"/>
          </a:xfrm>
          <a:prstGeom prst="ellipse">
            <a:avLst/>
          </a:prstGeom>
          <a:solidFill>
            <a:srgbClr val="530F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000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400" smtClean="0">
                <a:solidFill>
                  <a:schemeClr val="tx2"/>
                </a:solidFill>
              </a:rPr>
              <a:t>IL </a:t>
            </a:r>
            <a:r>
              <a:rPr lang="it-IT" sz="4400" b="1" smtClean="0">
                <a:solidFill>
                  <a:schemeClr val="tx2"/>
                </a:solidFill>
              </a:rPr>
              <a:t>LINGUAGGIO SIMBOLICO</a:t>
            </a:r>
            <a:endParaRPr lang="it-IT" sz="440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i="1" smtClean="0"/>
              <a:t>SEGNO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smtClean="0"/>
              <a:t>SIGNIFICANTE                   SIGNIFICATO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endParaRPr lang="it-IT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4071938" y="3786188"/>
            <a:ext cx="1285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imbolo &quot;divieto&quot; 5"/>
          <p:cNvSpPr/>
          <p:nvPr/>
        </p:nvSpPr>
        <p:spPr>
          <a:xfrm>
            <a:off x="1857375" y="4500563"/>
            <a:ext cx="1500188" cy="1500187"/>
          </a:xfrm>
          <a:prstGeom prst="noSmoking">
            <a:avLst>
              <a:gd name="adj" fmla="val 1331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3557" name="CasellaDiTesto 7"/>
          <p:cNvSpPr txBox="1">
            <a:spLocks noChangeArrowheads="1"/>
          </p:cNvSpPr>
          <p:nvPr/>
        </p:nvSpPr>
        <p:spPr bwMode="auto">
          <a:xfrm>
            <a:off x="5072063" y="4786313"/>
            <a:ext cx="32146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>
                <a:latin typeface="Calibri" pitchFamily="34" charset="0"/>
              </a:rPr>
              <a:t>“Qui non puoi sostare con l’auto”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contenuto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000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400" smtClean="0">
                <a:solidFill>
                  <a:schemeClr val="tx2"/>
                </a:solidFill>
              </a:rPr>
              <a:t>IL </a:t>
            </a:r>
            <a:r>
              <a:rPr lang="it-IT" sz="4400" b="1" smtClean="0">
                <a:solidFill>
                  <a:schemeClr val="tx2"/>
                </a:solidFill>
              </a:rPr>
              <a:t>LINGUAGGIO SIMBOLICO</a:t>
            </a:r>
            <a:endParaRPr lang="it-IT" sz="440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i="1" smtClean="0"/>
              <a:t>SIMBOLO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smtClean="0"/>
              <a:t>                                  SIGNIFICATO A     </a:t>
            </a:r>
          </a:p>
          <a:p>
            <a:pPr>
              <a:buFont typeface="Arial" charset="0"/>
              <a:buNone/>
            </a:pPr>
            <a:r>
              <a:rPr lang="it-IT" b="1" smtClean="0"/>
              <a:t>    SIGNIFICANTE</a:t>
            </a:r>
          </a:p>
          <a:p>
            <a:pPr algn="ctr">
              <a:buFont typeface="Arial" charset="0"/>
              <a:buNone/>
            </a:pPr>
            <a:r>
              <a:rPr lang="it-IT" b="1" smtClean="0"/>
              <a:t>                                  SIGNIFICATO B</a:t>
            </a:r>
          </a:p>
          <a:p>
            <a:pPr algn="ctr">
              <a:buFont typeface="Arial" charset="0"/>
              <a:buNone/>
            </a:pPr>
            <a:endParaRPr lang="it-IT" smtClean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3357563" y="3786188"/>
            <a:ext cx="12144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357563" y="4429125"/>
            <a:ext cx="12144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contenuto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0006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400" smtClean="0">
                <a:solidFill>
                  <a:schemeClr val="tx2"/>
                </a:solidFill>
              </a:rPr>
              <a:t>IL </a:t>
            </a:r>
            <a:r>
              <a:rPr lang="it-IT" sz="4400" b="1" smtClean="0">
                <a:solidFill>
                  <a:schemeClr val="tx2"/>
                </a:solidFill>
              </a:rPr>
              <a:t>LINGUAGGIO SIMBOLICO</a:t>
            </a:r>
            <a:endParaRPr lang="it-IT" sz="440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i="1" smtClean="0"/>
              <a:t>SIMBOLO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571875" y="3929063"/>
            <a:ext cx="78581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571875" y="4429125"/>
            <a:ext cx="78581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circolare a destra 10"/>
          <p:cNvSpPr/>
          <p:nvPr/>
        </p:nvSpPr>
        <p:spPr>
          <a:xfrm>
            <a:off x="4572000" y="3786188"/>
            <a:ext cx="428625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circolare a sinistra 11"/>
          <p:cNvSpPr/>
          <p:nvPr/>
        </p:nvSpPr>
        <p:spPr>
          <a:xfrm flipV="1">
            <a:off x="7429500" y="3786188"/>
            <a:ext cx="357188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pic>
        <p:nvPicPr>
          <p:cNvPr id="25606" name="Picture 2" descr="Risultati immagini per AGNELLO DI D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928938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CasellaDiTesto 12"/>
          <p:cNvSpPr txBox="1">
            <a:spLocks noChangeArrowheads="1"/>
          </p:cNvSpPr>
          <p:nvPr/>
        </p:nvSpPr>
        <p:spPr bwMode="auto">
          <a:xfrm>
            <a:off x="5143500" y="3286125"/>
            <a:ext cx="2143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VITTIMA SACRIFICALE</a:t>
            </a:r>
          </a:p>
        </p:txBody>
      </p:sp>
      <p:sp>
        <p:nvSpPr>
          <p:cNvPr id="25608" name="CasellaDiTesto 13"/>
          <p:cNvSpPr txBox="1">
            <a:spLocks noChangeArrowheads="1"/>
          </p:cNvSpPr>
          <p:nvPr/>
        </p:nvSpPr>
        <p:spPr bwMode="auto">
          <a:xfrm>
            <a:off x="5286375" y="4572000"/>
            <a:ext cx="1857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FUNZIONE VICARIA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flipV="1">
            <a:off x="3786188" y="2571750"/>
            <a:ext cx="785812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786188" y="4000500"/>
            <a:ext cx="785812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7" name="Picture 2" descr="Risultati immagini per AGNELLO DI D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071688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CasellaDiTesto 12"/>
          <p:cNvSpPr txBox="1">
            <a:spLocks noChangeArrowheads="1"/>
          </p:cNvSpPr>
          <p:nvPr/>
        </p:nvSpPr>
        <p:spPr bwMode="auto">
          <a:xfrm>
            <a:off x="5429250" y="1785938"/>
            <a:ext cx="2143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VITTIMA SACRIFICALE</a:t>
            </a:r>
          </a:p>
        </p:txBody>
      </p:sp>
      <p:sp>
        <p:nvSpPr>
          <p:cNvPr id="26629" name="CasellaDiTesto 13"/>
          <p:cNvSpPr txBox="1">
            <a:spLocks noChangeArrowheads="1"/>
          </p:cNvSpPr>
          <p:nvPr/>
        </p:nvSpPr>
        <p:spPr bwMode="auto">
          <a:xfrm>
            <a:off x="5500688" y="4429125"/>
            <a:ext cx="1857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FUNZIONE VICARIA</a:t>
            </a:r>
          </a:p>
        </p:txBody>
      </p:sp>
      <p:sp>
        <p:nvSpPr>
          <p:cNvPr id="26630" name="CasellaDiTesto 9"/>
          <p:cNvSpPr txBox="1">
            <a:spLocks noChangeArrowheads="1"/>
          </p:cNvSpPr>
          <p:nvPr/>
        </p:nvSpPr>
        <p:spPr bwMode="auto">
          <a:xfrm>
            <a:off x="4500563" y="2928938"/>
            <a:ext cx="4000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GESÙ CRISTO IMMOLATO PER NOI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3429000" y="3214688"/>
            <a:ext cx="1000125" cy="428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785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LINGUAGGIO SIMBOLICO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mtClean="0"/>
              <a:t>Coglie la complessità del reale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it-IT" smtClean="0"/>
          </a:p>
          <a:p>
            <a:r>
              <a:rPr lang="it-IT" smtClean="0"/>
              <a:t>Coglie le relazioni di senso tra i diversi livelli e le diverse componenti della realtà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r>
              <a:rPr lang="it-IT" smtClean="0"/>
              <a:t>È l’unico linguaggio adeguato a esprimere il sacro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785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LINGUAGGIO SIMBOLICO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071937"/>
          </a:xfrm>
        </p:spPr>
        <p:txBody>
          <a:bodyPr/>
          <a:lstStyle/>
          <a:p>
            <a:r>
              <a:rPr lang="it-IT" smtClean="0"/>
              <a:t>Richiede un contesto condiviso per essere riconosciuto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it-IT" smtClean="0"/>
          </a:p>
          <a:p>
            <a:r>
              <a:rPr lang="it-IT" smtClean="0"/>
              <a:t>Va ricevuto da una tradizione viva, non può essere inventato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785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RITO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071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mtClean="0"/>
              <a:t>AZIONE </a:t>
            </a:r>
            <a:r>
              <a:rPr lang="it-IT" i="1" smtClean="0"/>
              <a:t>simbolica</a:t>
            </a:r>
            <a:r>
              <a:rPr lang="it-IT" smtClean="0"/>
              <a:t> che, </a:t>
            </a:r>
            <a:r>
              <a:rPr lang="it-IT" i="1" smtClean="0"/>
              <a:t>imitando</a:t>
            </a:r>
            <a:r>
              <a:rPr lang="it-IT" smtClean="0"/>
              <a:t> un evento del passato, ne </a:t>
            </a:r>
            <a:r>
              <a:rPr lang="it-IT" i="1" smtClean="0"/>
              <a:t>riproduce</a:t>
            </a:r>
            <a:r>
              <a:rPr lang="it-IT" smtClean="0"/>
              <a:t> il senso.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>
              <a:buFont typeface="Arial" charset="0"/>
              <a:buNone/>
            </a:pPr>
            <a:r>
              <a:rPr lang="it-IT" smtClean="0"/>
              <a:t>Azione </a:t>
            </a:r>
            <a:r>
              <a:rPr lang="it-IT" b="1" smtClean="0"/>
              <a:t>SIMBOLICA</a:t>
            </a:r>
            <a:r>
              <a:rPr lang="it-IT" smtClean="0"/>
              <a:t>: il suo “effetto” è il rimando all’evento passato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785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RITO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0719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mtClean="0"/>
              <a:t>AZIONE </a:t>
            </a:r>
            <a:r>
              <a:rPr lang="it-IT" i="1" smtClean="0"/>
              <a:t>simbolica</a:t>
            </a:r>
            <a:r>
              <a:rPr lang="it-IT" smtClean="0"/>
              <a:t> che, </a:t>
            </a:r>
            <a:r>
              <a:rPr lang="it-IT" i="1" smtClean="0"/>
              <a:t>imitando</a:t>
            </a:r>
            <a:r>
              <a:rPr lang="it-IT" smtClean="0"/>
              <a:t> un evento del passato, ne </a:t>
            </a:r>
            <a:r>
              <a:rPr lang="it-IT" i="1" smtClean="0"/>
              <a:t>riproduce</a:t>
            </a:r>
            <a:r>
              <a:rPr lang="it-IT" smtClean="0"/>
              <a:t> il senso.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b="1" smtClean="0"/>
              <a:t>MEMORIALE: </a:t>
            </a:r>
            <a:r>
              <a:rPr lang="it-IT" b="1" i="1" smtClean="0"/>
              <a:t>memoria attualizzante</a:t>
            </a:r>
          </a:p>
          <a:p>
            <a:pPr algn="ctr">
              <a:buFont typeface="Arial" charset="0"/>
              <a:buNone/>
            </a:pPr>
            <a:endParaRPr lang="it-IT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 smtClean="0"/>
              <a:t>L’</a:t>
            </a:r>
            <a:r>
              <a:rPr lang="it-IT" b="1" smtClean="0"/>
              <a:t>EFFICACIA</a:t>
            </a:r>
            <a:r>
              <a:rPr lang="it-IT" smtClean="0"/>
              <a:t> del rito non consta nell’effetto immediato dell’azione, quanto nella virtus dell’evento originario rievocato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>
              <a:buFont typeface="Arial" charset="0"/>
              <a:buNone/>
            </a:pPr>
            <a:r>
              <a:rPr lang="it-IT" smtClean="0"/>
              <a:t>La </a:t>
            </a:r>
            <a:r>
              <a:rPr lang="it-IT" b="1" smtClean="0"/>
              <a:t>FORMA</a:t>
            </a:r>
            <a:r>
              <a:rPr lang="it-IT" smtClean="0"/>
              <a:t> rigida e ripetitiva del rito garantisce a tale evento di essere sempre attinto dalla comunità celebrante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RITO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contenuto 2"/>
          <p:cNvSpPr>
            <a:spLocks noGrp="1"/>
          </p:cNvSpPr>
          <p:nvPr>
            <p:ph idx="1"/>
          </p:nvPr>
        </p:nvSpPr>
        <p:spPr>
          <a:xfrm>
            <a:off x="500063" y="785813"/>
            <a:ext cx="835818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Accogli, Signore, l'intera mia libertà.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Accetta l'offerta della mia memoria, 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del mio intelletto, e di ogni mia volontà.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Tutto ciò che io sono, ho e possiedo, 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tu me lo hai dato: tutto io ti restituisco, 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e mi consegno pienamente alla tua volontà.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Dammi solo il tuo amore, con la tua grazia: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mi sentirò pienamente felice e non chiederò altro. </a:t>
            </a:r>
          </a:p>
          <a:p>
            <a:pPr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contenuto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0720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b="1" smtClean="0"/>
              <a:t>Stravolgimento delle logiche immanenti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b="1" smtClean="0"/>
              <a:t>Gratuità</a:t>
            </a:r>
            <a:r>
              <a:rPr lang="it-IT" smtClean="0"/>
              <a:t>: è efficace, ma non funzionale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b="1" smtClean="0"/>
              <a:t>Consumo</a:t>
            </a:r>
            <a:r>
              <a:rPr lang="it-IT" smtClean="0"/>
              <a:t>, non produzione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b="1" smtClean="0"/>
              <a:t>Agenti </a:t>
            </a:r>
            <a:r>
              <a:rPr lang="it-IT" b="1" i="1" smtClean="0"/>
              <a:t>passivi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b="1" smtClean="0"/>
              <a:t>Luogo </a:t>
            </a:r>
            <a:r>
              <a:rPr lang="it-IT" b="1" i="1" smtClean="0"/>
              <a:t>altro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t-IT" b="1" smtClean="0"/>
              <a:t>Tempo</a:t>
            </a:r>
            <a:r>
              <a:rPr lang="it-IT" b="1" i="1" smtClean="0"/>
              <a:t> perso</a:t>
            </a:r>
            <a:endParaRPr lang="it-IT" i="1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it-IT" b="1" i="1" smtClean="0"/>
          </a:p>
          <a:p>
            <a:pPr>
              <a:buFont typeface="Arial" charset="0"/>
              <a:buNone/>
            </a:pPr>
            <a:endParaRPr lang="it-IT" smtClean="0"/>
          </a:p>
          <a:p>
            <a:pPr>
              <a:buFont typeface="Arial" charset="0"/>
              <a:buNone/>
            </a:pPr>
            <a:endParaRPr lang="it-IT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85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/>
                </a:solidFill>
              </a:rPr>
              <a:t>IL </a:t>
            </a:r>
            <a:r>
              <a:rPr lang="it-IT" b="1" dirty="0" smtClean="0">
                <a:solidFill>
                  <a:schemeClr val="tx2"/>
                </a:solidFill>
              </a:rPr>
              <a:t>RITO</a:t>
            </a:r>
            <a:r>
              <a:rPr lang="it-IT" dirty="0" smtClean="0">
                <a:solidFill>
                  <a:schemeClr val="tx2"/>
                </a:solidFill>
              </a:rPr>
              <a:t/>
            </a:r>
            <a:br>
              <a:rPr lang="it-IT" dirty="0" smtClean="0">
                <a:solidFill>
                  <a:schemeClr val="tx2"/>
                </a:solidFill>
              </a:rPr>
            </a:b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r>
              <a:rPr lang="it-IT" b="1" i="1" smtClean="0"/>
              <a:t>PERCHÉ</a:t>
            </a:r>
            <a:r>
              <a:rPr lang="it-IT" b="1" smtClean="0"/>
              <a:t> CELEBRIAMO?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3857625"/>
          </a:xfrm>
        </p:spPr>
        <p:txBody>
          <a:bodyPr/>
          <a:lstStyle/>
          <a:p>
            <a:r>
              <a:rPr lang="it-IT" smtClean="0"/>
              <a:t>A che serve celebrare?</a:t>
            </a:r>
          </a:p>
          <a:p>
            <a:endParaRPr lang="it-IT" smtClean="0"/>
          </a:p>
          <a:p>
            <a:r>
              <a:rPr lang="it-IT" smtClean="0"/>
              <a:t>Perchè la Liturgia è FONTE di tutta l’azione della Chiesa e ne rappresenta il culmine?</a:t>
            </a:r>
          </a:p>
          <a:p>
            <a:endParaRPr lang="it-IT" smtClean="0"/>
          </a:p>
          <a:p>
            <a:r>
              <a:rPr lang="it-IT" smtClean="0"/>
              <a:t>Perché la Liturgia è essenziale alla fede?</a:t>
            </a:r>
          </a:p>
          <a:p>
            <a:pPr algn="ctr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4000" smtClean="0"/>
              <a:t>L’uomo contemporaneo è diventato incapace di compiere l’atto liturgico</a:t>
            </a:r>
          </a:p>
          <a:p>
            <a:pPr>
              <a:buFont typeface="Arial" charset="0"/>
              <a:buNone/>
            </a:pPr>
            <a:endParaRPr lang="it-IT" sz="4000" smtClean="0"/>
          </a:p>
          <a:p>
            <a:pPr>
              <a:buFont typeface="Arial" charset="0"/>
              <a:buNone/>
            </a:pPr>
            <a:r>
              <a:rPr lang="it-IT" sz="4000" smtClean="0"/>
              <a:t>Eppure non può ritenerlo superato in ordine alla fede e all’autentica esperienza religiosa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186737" cy="1060450"/>
          </a:xfrm>
        </p:spPr>
        <p:txBody>
          <a:bodyPr/>
          <a:lstStyle/>
          <a:p>
            <a:r>
              <a:rPr lang="it-IT" sz="4000" smtClean="0"/>
              <a:t>LA CONDIZIONE DELL’UOMO CONTEMPORANEO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2286000"/>
            <a:ext cx="8115300" cy="38401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Radicalizzazione delle polarità antropologiche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/>
              <a:t>ANIMA – CORPO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/>
              <a:t>INDIVIDUO – </a:t>
            </a:r>
            <a:r>
              <a:rPr lang="it-IT" sz="2400" dirty="0" err="1" smtClean="0"/>
              <a:t>COMUNITà</a:t>
            </a:r>
            <a:endParaRPr lang="it-IT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Analfabetismo simbolico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Agire </a:t>
            </a:r>
            <a:r>
              <a:rPr lang="it-IT" dirty="0" err="1" smtClean="0"/>
              <a:t>funzionalistico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Vita di fede ridotta a dimensioni </a:t>
            </a:r>
            <a:r>
              <a:rPr lang="it-IT" i="1" dirty="0" smtClean="0"/>
              <a:t>gnoseologica</a:t>
            </a:r>
            <a:r>
              <a:rPr lang="it-IT" dirty="0" smtClean="0"/>
              <a:t> ed </a:t>
            </a:r>
            <a:r>
              <a:rPr lang="it-IT" i="1" dirty="0" smtClean="0"/>
              <a:t>etica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75" y="7143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ESPERIENZA RELIGIOSA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313" y="2357438"/>
            <a:ext cx="6400800" cy="966787"/>
          </a:xfrm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Fare esperienza del trascendente nella realtà immanente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rgbClr val="FF0000"/>
                </a:solidFill>
              </a:rPr>
              <a:t>Esodo 3, 1-5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>
                <a:solidFill>
                  <a:srgbClr val="FF0000"/>
                </a:solidFill>
              </a:rPr>
              <a:t>Il Roveto Ardente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857375" y="2571750"/>
            <a:ext cx="5357813" cy="3357563"/>
          </a:xfrm>
          <a:prstGeom prst="ellipse">
            <a:avLst/>
          </a:prstGeom>
          <a:solidFill>
            <a:schemeClr val="accent2">
              <a:lumMod val="20000"/>
              <a:lumOff val="80000"/>
              <a:alpha val="4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857375" y="785813"/>
            <a:ext cx="5357813" cy="328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sp>
        <p:nvSpPr>
          <p:cNvPr id="19459" name="CasellaDiTesto 6"/>
          <p:cNvSpPr txBox="1">
            <a:spLocks noChangeArrowheads="1"/>
          </p:cNvSpPr>
          <p:nvPr/>
        </p:nvSpPr>
        <p:spPr bwMode="auto">
          <a:xfrm>
            <a:off x="3714750" y="3000375"/>
            <a:ext cx="2000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 b="1">
                <a:solidFill>
                  <a:srgbClr val="C00000"/>
                </a:solidFill>
                <a:latin typeface="Calibri" pitchFamily="34" charset="0"/>
              </a:rPr>
              <a:t>SACRO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86125" y="4357688"/>
            <a:ext cx="3000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IMMANENZA</a:t>
            </a: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28938" y="1643063"/>
            <a:ext cx="3286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TRASCENDENZA</a:t>
            </a:r>
            <a:endParaRPr lang="it-IT" sz="36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contenuto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000" smtClean="0"/>
              <a:t>IL </a:t>
            </a:r>
            <a:r>
              <a:rPr lang="it-IT" sz="4000" b="1" smtClean="0"/>
              <a:t>SACRO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smtClean="0"/>
              <a:t>NON  può essere DECISO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smtClean="0"/>
              <a:t>NON  può essere ESIGITO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smtClean="0"/>
              <a:t>NON  può essere CAPITO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contenuto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it-IT" sz="4000" smtClean="0"/>
              <a:t>IL </a:t>
            </a:r>
            <a:r>
              <a:rPr lang="it-IT" sz="4000" b="1" smtClean="0"/>
              <a:t>SACRO</a:t>
            </a:r>
          </a:p>
          <a:p>
            <a:pPr algn="ctr">
              <a:buFont typeface="Arial" charset="0"/>
              <a:buNone/>
            </a:pPr>
            <a:endParaRPr lang="it-IT" b="1" smtClean="0"/>
          </a:p>
          <a:p>
            <a:pPr algn="ctr">
              <a:buFont typeface="Arial" charset="0"/>
              <a:buNone/>
            </a:pPr>
            <a:r>
              <a:rPr lang="it-IT" smtClean="0"/>
              <a:t>È  INCONDIZIONATO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smtClean="0"/>
              <a:t>È  AUTOMANIFESTAZIONE</a:t>
            </a:r>
          </a:p>
          <a:p>
            <a:pPr algn="ctr">
              <a:buFont typeface="Arial" charset="0"/>
              <a:buNone/>
            </a:pPr>
            <a:endParaRPr lang="it-IT" smtClean="0"/>
          </a:p>
          <a:p>
            <a:pPr algn="ctr">
              <a:buFont typeface="Arial" charset="0"/>
              <a:buNone/>
            </a:pPr>
            <a:r>
              <a:rPr lang="it-IT" smtClean="0"/>
              <a:t>È  GRATUITÀ</a:t>
            </a:r>
          </a:p>
          <a:p>
            <a:pPr>
              <a:buFont typeface="Arial" charset="0"/>
              <a:buNone/>
            </a:pPr>
            <a:endParaRPr lang="it-IT" smtClean="0"/>
          </a:p>
          <a:p>
            <a:pPr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379</Words>
  <PresentationFormat>On-screen Show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Tema di Office</vt:lpstr>
      <vt:lpstr>Scuola diocesana di Teologia  “San Marco Evangelista” </vt:lpstr>
      <vt:lpstr>Diapositiva 2</vt:lpstr>
      <vt:lpstr>PERCHÉ CELEBRIAMO?</vt:lpstr>
      <vt:lpstr>Diapositiva 4</vt:lpstr>
      <vt:lpstr>LA CONDIZIONE DELL’UOMO CONTEMPORANEO </vt:lpstr>
      <vt:lpstr>ESPERIENZA RELIGIOSA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IL LINGUAGGIO SIMBOLICO </vt:lpstr>
      <vt:lpstr>IL LINGUAGGIO SIMBOLICO </vt:lpstr>
      <vt:lpstr>IL RITO </vt:lpstr>
      <vt:lpstr>IL RITO </vt:lpstr>
      <vt:lpstr>IL RITO </vt:lpstr>
      <vt:lpstr>IL RITO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FILIPPO</dc:creator>
  <cp:lastModifiedBy>anna</cp:lastModifiedBy>
  <cp:revision>49</cp:revision>
  <dcterms:created xsi:type="dcterms:W3CDTF">2018-03-06T16:36:33Z</dcterms:created>
  <dcterms:modified xsi:type="dcterms:W3CDTF">2018-03-21T07:51:16Z</dcterms:modified>
</cp:coreProperties>
</file>