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6" r:id="rId17"/>
    <p:sldId id="273" r:id="rId18"/>
    <p:sldId id="272"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F8F4B6C9-8CEA-4C48-B766-EDC7A077C740}" type="datetimeFigureOut">
              <a:rPr lang="it-IT" smtClean="0"/>
              <a:pPr/>
              <a:t>10/11/2016</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FC47BDA8-6307-4E3E-B7AA-4157B8613E2D}"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8F4B6C9-8CEA-4C48-B766-EDC7A077C740}" type="datetimeFigureOut">
              <a:rPr lang="it-IT" smtClean="0"/>
              <a:pPr/>
              <a:t>10/11/2016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C47BDA8-6307-4E3E-B7AA-4157B8613E2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8F4B6C9-8CEA-4C48-B766-EDC7A077C740}" type="datetimeFigureOut">
              <a:rPr lang="it-IT" smtClean="0"/>
              <a:pPr/>
              <a:t>10/11/2016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C47BDA8-6307-4E3E-B7AA-4157B8613E2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F8F4B6C9-8CEA-4C48-B766-EDC7A077C740}" type="datetimeFigureOut">
              <a:rPr lang="it-IT" smtClean="0"/>
              <a:pPr/>
              <a:t>10/11/2016</a:t>
            </a:fld>
            <a:endParaRPr lang="it-IT"/>
          </a:p>
        </p:txBody>
      </p:sp>
      <p:sp>
        <p:nvSpPr>
          <p:cNvPr id="9" name="Segnaposto numero diapositiva 8"/>
          <p:cNvSpPr>
            <a:spLocks noGrp="1"/>
          </p:cNvSpPr>
          <p:nvPr>
            <p:ph type="sldNum" sz="quarter" idx="15"/>
          </p:nvPr>
        </p:nvSpPr>
        <p:spPr/>
        <p:txBody>
          <a:bodyPr rtlCol="0"/>
          <a:lstStyle/>
          <a:p>
            <a:fld id="{FC47BDA8-6307-4E3E-B7AA-4157B8613E2D}"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F8F4B6C9-8CEA-4C48-B766-EDC7A077C740}" type="datetimeFigureOut">
              <a:rPr lang="it-IT" smtClean="0"/>
              <a:pPr/>
              <a:t>10/11/2016</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FC47BDA8-6307-4E3E-B7AA-4157B8613E2D}"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F8F4B6C9-8CEA-4C48-B766-EDC7A077C740}" type="datetimeFigureOut">
              <a:rPr lang="it-IT" smtClean="0"/>
              <a:pPr/>
              <a:t>10/11/2016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C47BDA8-6307-4E3E-B7AA-4157B8613E2D}"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F8F4B6C9-8CEA-4C48-B766-EDC7A077C740}" type="datetimeFigureOut">
              <a:rPr lang="it-IT" smtClean="0"/>
              <a:pPr/>
              <a:t>10/11/2016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C47BDA8-6307-4E3E-B7AA-4157B8613E2D}"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F8F4B6C9-8CEA-4C48-B766-EDC7A077C740}" type="datetimeFigureOut">
              <a:rPr lang="it-IT" smtClean="0"/>
              <a:pPr/>
              <a:t>10/11/2016</a:t>
            </a:fld>
            <a:endParaRPr lang="it-IT"/>
          </a:p>
        </p:txBody>
      </p:sp>
      <p:sp>
        <p:nvSpPr>
          <p:cNvPr id="7" name="Segnaposto numero diapositiva 6"/>
          <p:cNvSpPr>
            <a:spLocks noGrp="1"/>
          </p:cNvSpPr>
          <p:nvPr>
            <p:ph type="sldNum" sz="quarter" idx="11"/>
          </p:nvPr>
        </p:nvSpPr>
        <p:spPr/>
        <p:txBody>
          <a:bodyPr rtlCol="0"/>
          <a:lstStyle/>
          <a:p>
            <a:fld id="{FC47BDA8-6307-4E3E-B7AA-4157B8613E2D}"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F4B6C9-8CEA-4C48-B766-EDC7A077C740}" type="datetimeFigureOut">
              <a:rPr lang="it-IT" smtClean="0"/>
              <a:pPr/>
              <a:t>10/11/2016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C47BDA8-6307-4E3E-B7AA-4157B8613E2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F8F4B6C9-8CEA-4C48-B766-EDC7A077C740}" type="datetimeFigureOut">
              <a:rPr lang="it-IT" smtClean="0"/>
              <a:pPr/>
              <a:t>10/11/2016</a:t>
            </a:fld>
            <a:endParaRPr lang="it-IT"/>
          </a:p>
        </p:txBody>
      </p:sp>
      <p:sp>
        <p:nvSpPr>
          <p:cNvPr id="22" name="Segnaposto numero diapositiva 21"/>
          <p:cNvSpPr>
            <a:spLocks noGrp="1"/>
          </p:cNvSpPr>
          <p:nvPr>
            <p:ph type="sldNum" sz="quarter" idx="15"/>
          </p:nvPr>
        </p:nvSpPr>
        <p:spPr/>
        <p:txBody>
          <a:bodyPr rtlCol="0"/>
          <a:lstStyle/>
          <a:p>
            <a:fld id="{FC47BDA8-6307-4E3E-B7AA-4157B8613E2D}"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F8F4B6C9-8CEA-4C48-B766-EDC7A077C740}" type="datetimeFigureOut">
              <a:rPr lang="it-IT" smtClean="0"/>
              <a:pPr/>
              <a:t>10/11/2016</a:t>
            </a:fld>
            <a:endParaRPr lang="it-IT"/>
          </a:p>
        </p:txBody>
      </p:sp>
      <p:sp>
        <p:nvSpPr>
          <p:cNvPr id="18" name="Segnaposto numero diapositiva 17"/>
          <p:cNvSpPr>
            <a:spLocks noGrp="1"/>
          </p:cNvSpPr>
          <p:nvPr>
            <p:ph type="sldNum" sz="quarter" idx="11"/>
          </p:nvPr>
        </p:nvSpPr>
        <p:spPr/>
        <p:txBody>
          <a:bodyPr rtlCol="0"/>
          <a:lstStyle/>
          <a:p>
            <a:fld id="{FC47BDA8-6307-4E3E-B7AA-4157B8613E2D}"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8F4B6C9-8CEA-4C48-B766-EDC7A077C740}" type="datetimeFigureOut">
              <a:rPr lang="it-IT" smtClean="0"/>
              <a:pPr/>
              <a:t>10/11/2016</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47BDA8-6307-4E3E-B7AA-4157B8613E2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332656"/>
            <a:ext cx="8064896" cy="1815882"/>
          </a:xfrm>
          <a:prstGeom prst="rect">
            <a:avLst/>
          </a:prstGeom>
          <a:noFill/>
        </p:spPr>
        <p:txBody>
          <a:bodyPr wrap="square" rtlCol="0">
            <a:spAutoFit/>
          </a:bodyPr>
          <a:lstStyle/>
          <a:p>
            <a:r>
              <a:rPr lang="it-IT" sz="2800" b="1" dirty="0">
                <a:solidFill>
                  <a:srgbClr val="FF0000"/>
                </a:solidFill>
              </a:rPr>
              <a:t>CORSO di Teologia fondamentale: </a:t>
            </a:r>
            <a:endParaRPr lang="it-IT" sz="2800" b="1" dirty="0" smtClean="0">
              <a:solidFill>
                <a:srgbClr val="FF0000"/>
              </a:solidFill>
            </a:endParaRPr>
          </a:p>
          <a:p>
            <a:pPr algn="r"/>
            <a:r>
              <a:rPr lang="it-IT" sz="2800" b="1" i="1" dirty="0" smtClean="0">
                <a:solidFill>
                  <a:srgbClr val="FF0000"/>
                </a:solidFill>
              </a:rPr>
              <a:t>«</a:t>
            </a:r>
            <a:r>
              <a:rPr lang="it-IT" sz="2800" b="1" i="1" dirty="0">
                <a:solidFill>
                  <a:srgbClr val="FF0000"/>
                </a:solidFill>
              </a:rPr>
              <a:t>Io credo, noi crediamo</a:t>
            </a:r>
            <a:r>
              <a:rPr lang="it-IT" sz="2800" b="1" i="1" dirty="0" smtClean="0">
                <a:solidFill>
                  <a:srgbClr val="FF0000"/>
                </a:solidFill>
              </a:rPr>
              <a:t>»</a:t>
            </a:r>
          </a:p>
          <a:p>
            <a:pPr algn="r"/>
            <a:endParaRPr lang="it-IT" sz="2800" b="1" dirty="0">
              <a:solidFill>
                <a:srgbClr val="FF0000"/>
              </a:solidFill>
            </a:endParaRPr>
          </a:p>
          <a:p>
            <a:r>
              <a:rPr lang="it-IT" b="1" dirty="0"/>
              <a:t>MOD. 1 </a:t>
            </a:r>
            <a:r>
              <a:rPr lang="it-IT" sz="2800" b="1" dirty="0"/>
              <a:t>– L’uomo e la domanda su </a:t>
            </a:r>
            <a:r>
              <a:rPr lang="it-IT" sz="2800" b="1" dirty="0" smtClean="0"/>
              <a:t>Dio</a:t>
            </a:r>
            <a:endParaRPr lang="it-IT" sz="2800" b="1" dirty="0"/>
          </a:p>
        </p:txBody>
      </p:sp>
    </p:spTree>
    <p:extLst>
      <p:ext uri="{BB962C8B-B14F-4D97-AF65-F5344CB8AC3E}">
        <p14:creationId xmlns:p14="http://schemas.microsoft.com/office/powerpoint/2010/main" val="183093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388977"/>
            <a:ext cx="8424936" cy="5632311"/>
          </a:xfrm>
          <a:prstGeom prst="rect">
            <a:avLst/>
          </a:prstGeom>
        </p:spPr>
        <p:txBody>
          <a:bodyPr wrap="square">
            <a:spAutoFit/>
          </a:bodyPr>
          <a:lstStyle/>
          <a:p>
            <a:pPr marL="0" lvl="1"/>
            <a:r>
              <a:rPr lang="it-IT" dirty="0" smtClean="0">
                <a:latin typeface="Calibri" pitchFamily="34" charset="0"/>
                <a:cs typeface="Calibri" pitchFamily="34" charset="0"/>
              </a:rPr>
              <a:t>[</a:t>
            </a:r>
            <a:r>
              <a:rPr lang="it-IT" dirty="0">
                <a:latin typeface="Calibri" pitchFamily="34" charset="0"/>
                <a:cs typeface="Calibri" pitchFamily="34" charset="0"/>
              </a:rPr>
              <a:t>5] Riprese: «Non avvicinarti oltre! Togliti i sandali dai piedi, perché il luogo sul quale tu stai è suolo santo!». [6] E disse: «Io sono il Dio di tuo padre, il Dio di Abramo, il Dio di Isacco, il Dio di Giacobbe». Mosè allora si coprì il volto, perché aveva paura di guardare verso Dio</a:t>
            </a:r>
            <a:r>
              <a:rPr lang="it-IT" dirty="0" smtClean="0">
                <a:latin typeface="Calibri" pitchFamily="34" charset="0"/>
                <a:cs typeface="Calibri" pitchFamily="34" charset="0"/>
              </a:rPr>
              <a:t>. [</a:t>
            </a:r>
            <a:r>
              <a:rPr lang="it-IT" dirty="0">
                <a:latin typeface="Calibri" pitchFamily="34" charset="0"/>
                <a:cs typeface="Calibri" pitchFamily="34" charset="0"/>
              </a:rPr>
              <a:t>7] Il Signore disse: «Ho osservato la miseria del mio popolo in Egitto e ho udito il suo grido a causa dei suoi sovrintendenti: conosco le sue sofferenze. [8] </a:t>
            </a:r>
            <a:r>
              <a:rPr lang="it-IT" b="1" dirty="0">
                <a:solidFill>
                  <a:srgbClr val="FF0000"/>
                </a:solidFill>
                <a:latin typeface="Calibri" pitchFamily="34" charset="0"/>
                <a:cs typeface="Calibri" pitchFamily="34" charset="0"/>
              </a:rPr>
              <a:t>Sono sceso</a:t>
            </a:r>
            <a:r>
              <a:rPr lang="it-IT" dirty="0">
                <a:latin typeface="Calibri" pitchFamily="34" charset="0"/>
                <a:cs typeface="Calibri" pitchFamily="34" charset="0"/>
              </a:rPr>
              <a:t> per liberarlo dal potere dell’Egitto e per farlo salire da questa terra verso una terra bella e spaziosa, verso una terra dove scorrono latte e miele, verso il luogo dove si trovano il Cananeo, l’Ittita, l’Amorreo, il </a:t>
            </a:r>
            <a:r>
              <a:rPr lang="it-IT" dirty="0" err="1">
                <a:latin typeface="Calibri" pitchFamily="34" charset="0"/>
                <a:cs typeface="Calibri" pitchFamily="34" charset="0"/>
              </a:rPr>
              <a:t>Perizzita</a:t>
            </a:r>
            <a:r>
              <a:rPr lang="it-IT" dirty="0">
                <a:latin typeface="Calibri" pitchFamily="34" charset="0"/>
                <a:cs typeface="Calibri" pitchFamily="34" charset="0"/>
              </a:rPr>
              <a:t>, l’</a:t>
            </a:r>
            <a:r>
              <a:rPr lang="it-IT" dirty="0" err="1">
                <a:latin typeface="Calibri" pitchFamily="34" charset="0"/>
                <a:cs typeface="Calibri" pitchFamily="34" charset="0"/>
              </a:rPr>
              <a:t>Eveo</a:t>
            </a:r>
            <a:r>
              <a:rPr lang="it-IT" dirty="0">
                <a:latin typeface="Calibri" pitchFamily="34" charset="0"/>
                <a:cs typeface="Calibri" pitchFamily="34" charset="0"/>
              </a:rPr>
              <a:t>, il Gebuseo. [9]Ecco, il grido degli Israeliti è arrivato fino a me e io stesso ho visto come gli Egiziani li opprimono. [10]Perciò va’! Io ti mando dal faraone. Fa’ uscire dall’Egitto il mio popolo, gli Israeliti!». [11] Mosè disse a Dio: </a:t>
            </a:r>
            <a:r>
              <a:rPr lang="it-IT" b="1" dirty="0">
                <a:latin typeface="Calibri" pitchFamily="34" charset="0"/>
                <a:cs typeface="Calibri" pitchFamily="34" charset="0"/>
              </a:rPr>
              <a:t>«Chi sono io per andare dal faraone e far uscire gli Israeliti dall’Egitto?».</a:t>
            </a:r>
            <a:r>
              <a:rPr lang="it-IT" dirty="0">
                <a:latin typeface="Calibri" pitchFamily="34" charset="0"/>
                <a:cs typeface="Calibri" pitchFamily="34" charset="0"/>
              </a:rPr>
              <a:t> [12] Rispose: «</a:t>
            </a:r>
            <a:r>
              <a:rPr lang="it-IT" b="1" dirty="0">
                <a:solidFill>
                  <a:srgbClr val="FF0000"/>
                </a:solidFill>
                <a:latin typeface="Calibri" pitchFamily="34" charset="0"/>
                <a:cs typeface="Calibri" pitchFamily="34" charset="0"/>
              </a:rPr>
              <a:t>Io sarò con te</a:t>
            </a:r>
            <a:r>
              <a:rPr lang="it-IT" dirty="0">
                <a:latin typeface="Calibri" pitchFamily="34" charset="0"/>
                <a:cs typeface="Calibri" pitchFamily="34" charset="0"/>
              </a:rPr>
              <a:t>. Questo sarà per te il segno che io ti ho mandato: quando tu avrai fatto uscire il popolo dall’Egitto, servirete Dio su questo monte</a:t>
            </a:r>
            <a:r>
              <a:rPr lang="it-IT" dirty="0" smtClean="0">
                <a:latin typeface="Calibri" pitchFamily="34" charset="0"/>
                <a:cs typeface="Calibri" pitchFamily="34" charset="0"/>
              </a:rPr>
              <a:t>». [</a:t>
            </a:r>
            <a:r>
              <a:rPr lang="it-IT" dirty="0">
                <a:latin typeface="Calibri" pitchFamily="34" charset="0"/>
                <a:cs typeface="Calibri" pitchFamily="34" charset="0"/>
              </a:rPr>
              <a:t>13] Mosè disse a Dio: </a:t>
            </a:r>
            <a:r>
              <a:rPr lang="it-IT" b="1" dirty="0">
                <a:latin typeface="Calibri" pitchFamily="34" charset="0"/>
                <a:cs typeface="Calibri" pitchFamily="34" charset="0"/>
              </a:rPr>
              <a:t>«Ecco, io vado dagli Israeliti e dico loro: “Il Dio dei vostri padri mi ha mandato a voi”. Mi diranno: “Qual è il suo nome?”. E io che cosa risponderò loro?»</a:t>
            </a:r>
            <a:r>
              <a:rPr lang="it-IT" dirty="0">
                <a:latin typeface="Calibri" pitchFamily="34" charset="0"/>
                <a:cs typeface="Calibri" pitchFamily="34" charset="0"/>
              </a:rPr>
              <a:t>. [14]Dio disse a Mosè: </a:t>
            </a:r>
            <a:r>
              <a:rPr lang="it-IT" b="1" dirty="0">
                <a:solidFill>
                  <a:srgbClr val="FF0000"/>
                </a:solidFill>
                <a:latin typeface="Calibri" pitchFamily="34" charset="0"/>
                <a:cs typeface="Calibri" pitchFamily="34" charset="0"/>
              </a:rPr>
              <a:t>«Io sono colui che sono!». </a:t>
            </a:r>
            <a:r>
              <a:rPr lang="it-IT" dirty="0">
                <a:latin typeface="Calibri" pitchFamily="34" charset="0"/>
                <a:cs typeface="Calibri" pitchFamily="34" charset="0"/>
              </a:rPr>
              <a:t>E aggiunse: «Così dirai agli Israeliti: </a:t>
            </a:r>
            <a:r>
              <a:rPr lang="it-IT" b="1" dirty="0">
                <a:solidFill>
                  <a:srgbClr val="FF0000"/>
                </a:solidFill>
                <a:latin typeface="Calibri" pitchFamily="34" charset="0"/>
                <a:cs typeface="Calibri" pitchFamily="34" charset="0"/>
              </a:rPr>
              <a:t>“Io-Sono mi ha mandato a voi”».</a:t>
            </a:r>
            <a:r>
              <a:rPr lang="it-IT" dirty="0">
                <a:latin typeface="Calibri" pitchFamily="34" charset="0"/>
                <a:cs typeface="Calibri" pitchFamily="34" charset="0"/>
              </a:rPr>
              <a:t> [15] Dio disse ancora a Mosè: «Dirai agli Israeliti: “Il Signore, Dio dei vostri padri, Dio di Abramo, Dio di Isacco, Dio di Giacobbe, mi ha mandato a voi”. Questo è il mio nome per sempre; questo è il titolo con cui sarò ricordato di generazione in </a:t>
            </a:r>
            <a:r>
              <a:rPr lang="it-IT" dirty="0" smtClean="0">
                <a:latin typeface="Calibri" pitchFamily="34" charset="0"/>
                <a:cs typeface="Calibri" pitchFamily="34" charset="0"/>
              </a:rPr>
              <a:t>generazione».</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2708511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60648"/>
            <a:ext cx="8208912" cy="5909310"/>
          </a:xfrm>
          <a:prstGeom prst="rect">
            <a:avLst/>
          </a:prstGeom>
          <a:noFill/>
        </p:spPr>
        <p:txBody>
          <a:bodyPr wrap="square" rtlCol="0">
            <a:spAutoFit/>
          </a:bodyPr>
          <a:lstStyle/>
          <a:p>
            <a:r>
              <a:rPr lang="it-IT" b="1" dirty="0" smtClean="0">
                <a:latin typeface="Calibri" pitchFamily="34" charset="0"/>
                <a:cs typeface="Calibri" pitchFamily="34" charset="0"/>
              </a:rPr>
              <a:t>«EHYEH A </a:t>
            </a:r>
            <a:r>
              <a:rPr lang="it-IT" b="1" dirty="0" smtClean="0">
                <a:latin typeface="Calibri"/>
                <a:cs typeface="Calibri"/>
              </a:rPr>
              <a:t>Š</a:t>
            </a:r>
            <a:r>
              <a:rPr lang="it-IT" b="1" dirty="0" smtClean="0">
                <a:latin typeface="Calibri" pitchFamily="34" charset="0"/>
                <a:cs typeface="Calibri" pitchFamily="34" charset="0"/>
              </a:rPr>
              <a:t>ER EHYEH &gt; EHYEH mi ha mandato a voi»</a:t>
            </a:r>
          </a:p>
          <a:p>
            <a:endParaRPr lang="it-IT" b="1" dirty="0">
              <a:latin typeface="Calibri" pitchFamily="34" charset="0"/>
              <a:cs typeface="Calibri" pitchFamily="34" charset="0"/>
            </a:endParaRPr>
          </a:p>
          <a:p>
            <a:pPr marL="285750" indent="-285750">
              <a:buFont typeface="Wingdings" pitchFamily="2" charset="2"/>
              <a:buChar char="ü"/>
            </a:pPr>
            <a:r>
              <a:rPr lang="it-IT" b="1" dirty="0" smtClean="0">
                <a:latin typeface="Calibri" pitchFamily="34" charset="0"/>
                <a:cs typeface="Calibri" pitchFamily="34" charset="0"/>
              </a:rPr>
              <a:t>Dio afferma di essere l’Esistente Assoluto &gt; il suo nome è ESSERE: ma per Israele Dio è la «POTENZA»;</a:t>
            </a:r>
          </a:p>
          <a:p>
            <a:pPr marL="285750" indent="-285750">
              <a:buFont typeface="Wingdings" pitchFamily="2" charset="2"/>
              <a:buChar char="ü"/>
            </a:pPr>
            <a:r>
              <a:rPr lang="it-IT" b="1" dirty="0" smtClean="0">
                <a:latin typeface="Calibri" pitchFamily="34" charset="0"/>
                <a:cs typeface="Calibri" pitchFamily="34" charset="0"/>
              </a:rPr>
              <a:t>Dio è colui che fa essere tutto ciò che viene all’esistenza &gt; il CREATORE; ma per Israele è il Dio dei padri;</a:t>
            </a:r>
          </a:p>
          <a:p>
            <a:pPr marL="285750" indent="-285750">
              <a:buFont typeface="Wingdings" pitchFamily="2" charset="2"/>
              <a:buChar char="ü"/>
            </a:pPr>
            <a:r>
              <a:rPr lang="it-IT" b="1" dirty="0" smtClean="0">
                <a:latin typeface="Calibri" pitchFamily="34" charset="0"/>
                <a:cs typeface="Calibri" pitchFamily="34" charset="0"/>
              </a:rPr>
              <a:t>Dio promette di essere presente tra il popolo &gt; «Io sarò con te!».</a:t>
            </a:r>
          </a:p>
          <a:p>
            <a:pPr marL="285750" indent="-285750">
              <a:buFont typeface="Wingdings" pitchFamily="2" charset="2"/>
              <a:buChar char="ü"/>
            </a:pPr>
            <a:endParaRPr lang="it-IT" b="1" dirty="0">
              <a:latin typeface="Calibri" pitchFamily="34" charset="0"/>
              <a:cs typeface="Calibri" pitchFamily="34" charset="0"/>
            </a:endParaRPr>
          </a:p>
          <a:p>
            <a:pPr marL="285750" indent="-285750">
              <a:buFont typeface="Wingdings" pitchFamily="2" charset="2"/>
              <a:buChar char="ü"/>
            </a:pPr>
            <a:r>
              <a:rPr lang="it-IT" b="1" dirty="0" smtClean="0">
                <a:latin typeface="Calibri" pitchFamily="34" charset="0"/>
                <a:cs typeface="Calibri" pitchFamily="34" charset="0"/>
              </a:rPr>
              <a:t>«Io sarò là, come colui che sono, io sarò là»:</a:t>
            </a:r>
          </a:p>
          <a:p>
            <a:pPr marL="742950" lvl="1" indent="-285750">
              <a:buFont typeface="Wingdings" pitchFamily="2" charset="2"/>
              <a:buChar char="ü"/>
            </a:pPr>
            <a:r>
              <a:rPr lang="it-IT" b="1" dirty="0" smtClean="0">
                <a:latin typeface="Calibri" pitchFamily="34" charset="0"/>
                <a:cs typeface="Calibri" pitchFamily="34" charset="0"/>
              </a:rPr>
              <a:t>La rivelazione dell’immanenza di Dio nella storia</a:t>
            </a:r>
          </a:p>
          <a:p>
            <a:pPr marL="1200150" lvl="2" indent="-285750">
              <a:buFont typeface="Wingdings" pitchFamily="2" charset="2"/>
              <a:buChar char="ü"/>
            </a:pPr>
            <a:r>
              <a:rPr lang="it-IT" b="1" dirty="0" smtClean="0">
                <a:latin typeface="Calibri" pitchFamily="34" charset="0"/>
                <a:cs typeface="Calibri" pitchFamily="34" charset="0"/>
              </a:rPr>
              <a:t>«Io sarò là»</a:t>
            </a:r>
          </a:p>
          <a:p>
            <a:pPr marL="1657350" lvl="3" indent="-285750">
              <a:buFont typeface="Wingdings" pitchFamily="2" charset="2"/>
              <a:buChar char="ü"/>
            </a:pPr>
            <a:r>
              <a:rPr lang="it-IT" b="1" dirty="0" smtClean="0">
                <a:latin typeface="Calibri" pitchFamily="34" charset="0"/>
                <a:cs typeface="Calibri" pitchFamily="34" charset="0"/>
              </a:rPr>
              <a:t>«Io sarò là attivamente con voi, io sarò spesso con voi, ti visiterò parecchie volte…» &gt; la costanza di Dio e la sua fedeltà;</a:t>
            </a:r>
          </a:p>
          <a:p>
            <a:pPr marL="742950" lvl="1" indent="-285750">
              <a:buFont typeface="Wingdings" pitchFamily="2" charset="2"/>
              <a:buChar char="ü"/>
            </a:pPr>
            <a:r>
              <a:rPr lang="it-IT" b="1" dirty="0" smtClean="0">
                <a:latin typeface="Calibri" pitchFamily="34" charset="0"/>
                <a:cs typeface="Calibri" pitchFamily="34" charset="0"/>
              </a:rPr>
              <a:t>La sua trascendenza rispetto alla storia</a:t>
            </a:r>
          </a:p>
          <a:p>
            <a:pPr marL="1200150" lvl="2" indent="-285750">
              <a:buFont typeface="Wingdings" pitchFamily="2" charset="2"/>
              <a:buChar char="ü"/>
            </a:pPr>
            <a:r>
              <a:rPr lang="it-IT" b="1" dirty="0" smtClean="0">
                <a:latin typeface="Calibri" pitchFamily="34" charset="0"/>
                <a:cs typeface="Calibri" pitchFamily="34" charset="0"/>
              </a:rPr>
              <a:t>«Io sarò là come colui che sono»</a:t>
            </a:r>
          </a:p>
          <a:p>
            <a:pPr marL="1657350" lvl="3" indent="-285750">
              <a:buFont typeface="Wingdings" pitchFamily="2" charset="2"/>
              <a:buChar char="ü"/>
            </a:pPr>
            <a:r>
              <a:rPr lang="it-IT" b="1" dirty="0" smtClean="0">
                <a:latin typeface="Calibri" pitchFamily="34" charset="0"/>
                <a:cs typeface="Calibri" pitchFamily="34" charset="0"/>
              </a:rPr>
              <a:t>C’è il mistero della sovrana libertà di Dio e il mistero di Dio in se stesso; Dio è il Santo</a:t>
            </a:r>
          </a:p>
          <a:p>
            <a:pPr marL="742950" lvl="1" indent="-285750">
              <a:buFont typeface="Wingdings" pitchFamily="2" charset="2"/>
              <a:buChar char="ü"/>
            </a:pPr>
            <a:r>
              <a:rPr lang="it-IT" b="1" dirty="0" smtClean="0">
                <a:latin typeface="Calibri" pitchFamily="34" charset="0"/>
                <a:cs typeface="Calibri" pitchFamily="34" charset="0"/>
              </a:rPr>
              <a:t>La sua trasparenza attraverso la storia</a:t>
            </a:r>
          </a:p>
          <a:p>
            <a:pPr marL="1200150" lvl="2" indent="-285750">
              <a:buFont typeface="Wingdings" pitchFamily="2" charset="2"/>
              <a:buChar char="ü"/>
            </a:pPr>
            <a:r>
              <a:rPr lang="it-IT" b="1" dirty="0" smtClean="0">
                <a:latin typeface="Calibri" pitchFamily="34" charset="0"/>
                <a:cs typeface="Calibri" pitchFamily="34" charset="0"/>
              </a:rPr>
              <a:t>«Come colui che sono, io sarò là»</a:t>
            </a:r>
          </a:p>
          <a:p>
            <a:pPr marL="1657350" lvl="3" indent="-285750">
              <a:buFont typeface="Wingdings" pitchFamily="2" charset="2"/>
              <a:buChar char="ü"/>
            </a:pPr>
            <a:r>
              <a:rPr lang="it-IT" b="1" dirty="0" smtClean="0">
                <a:latin typeface="Calibri" pitchFamily="34" charset="0"/>
                <a:cs typeface="Calibri" pitchFamily="34" charset="0"/>
              </a:rPr>
              <a:t>Pur rimanendo ignoto, Dio si farà comunque conoscere</a:t>
            </a:r>
          </a:p>
          <a:p>
            <a:pPr marL="285750" indent="-285750">
              <a:buFont typeface="Wingdings" pitchFamily="2" charset="2"/>
              <a:buChar char="ü"/>
            </a:pPr>
            <a:endParaRPr lang="it-IT" b="1" dirty="0">
              <a:latin typeface="Calibri" pitchFamily="34" charset="0"/>
              <a:cs typeface="Calibri" pitchFamily="34" charset="0"/>
            </a:endParaRPr>
          </a:p>
        </p:txBody>
      </p:sp>
    </p:spTree>
    <p:extLst>
      <p:ext uri="{BB962C8B-B14F-4D97-AF65-F5344CB8AC3E}">
        <p14:creationId xmlns:p14="http://schemas.microsoft.com/office/powerpoint/2010/main" val="2054062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51520" y="260648"/>
            <a:ext cx="8208912" cy="6186309"/>
          </a:xfrm>
          <a:prstGeom prst="rect">
            <a:avLst/>
          </a:prstGeom>
          <a:noFill/>
        </p:spPr>
        <p:txBody>
          <a:bodyPr wrap="square" rtlCol="0">
            <a:spAutoFit/>
          </a:bodyPr>
          <a:lstStyle/>
          <a:p>
            <a:r>
              <a:rPr lang="it-IT" b="1" dirty="0" smtClean="0">
                <a:solidFill>
                  <a:srgbClr val="FF0000"/>
                </a:solidFill>
                <a:latin typeface="Calibri" pitchFamily="34" charset="0"/>
                <a:cs typeface="Calibri" pitchFamily="34" charset="0"/>
              </a:rPr>
              <a:t>Qual era il problema di Dio per l’uomo dell’AT?</a:t>
            </a:r>
          </a:p>
          <a:p>
            <a:endParaRPr lang="it-IT" b="1" dirty="0">
              <a:latin typeface="Calibri" pitchFamily="34" charset="0"/>
              <a:cs typeface="Calibri" pitchFamily="34" charset="0"/>
            </a:endParaRPr>
          </a:p>
          <a:p>
            <a:pPr marL="285750" indent="-285750">
              <a:buFont typeface="Courier New" pitchFamily="49" charset="0"/>
              <a:buChar char="o"/>
            </a:pPr>
            <a:r>
              <a:rPr lang="it-IT" b="1" dirty="0" smtClean="0">
                <a:latin typeface="Calibri" pitchFamily="34" charset="0"/>
                <a:cs typeface="Calibri" pitchFamily="34" charset="0"/>
              </a:rPr>
              <a:t>Il problema esistenziale &gt; Dio è qui con noi ora! Può sfociare nel dubbio religioso!</a:t>
            </a:r>
          </a:p>
          <a:p>
            <a:pPr marL="285750" indent="-285750">
              <a:buFont typeface="Courier New" pitchFamily="49" charset="0"/>
              <a:buChar char="o"/>
            </a:pPr>
            <a:r>
              <a:rPr lang="it-IT" b="1" dirty="0" smtClean="0">
                <a:latin typeface="Calibri" pitchFamily="34" charset="0"/>
                <a:cs typeface="Calibri" pitchFamily="34" charset="0"/>
              </a:rPr>
              <a:t>Il problema funzionale &gt; Questo Dio che cos’è </a:t>
            </a:r>
            <a:r>
              <a:rPr lang="it-IT" b="1" dirty="0" smtClean="0">
                <a:solidFill>
                  <a:srgbClr val="FF0000"/>
                </a:solidFill>
                <a:latin typeface="Calibri" pitchFamily="34" charset="0"/>
                <a:cs typeface="Calibri" pitchFamily="34" charset="0"/>
              </a:rPr>
              <a:t>per</a:t>
            </a:r>
            <a:r>
              <a:rPr lang="it-IT" b="1" dirty="0" smtClean="0">
                <a:latin typeface="Calibri" pitchFamily="34" charset="0"/>
                <a:cs typeface="Calibri" pitchFamily="34" charset="0"/>
              </a:rPr>
              <a:t> noi?</a:t>
            </a:r>
          </a:p>
          <a:p>
            <a:pPr marL="285750" indent="-285750">
              <a:buFont typeface="Courier New" pitchFamily="49" charset="0"/>
              <a:buChar char="o"/>
            </a:pPr>
            <a:r>
              <a:rPr lang="it-IT" b="1" dirty="0" smtClean="0">
                <a:latin typeface="Calibri" pitchFamily="34" charset="0"/>
                <a:cs typeface="Calibri" pitchFamily="34" charset="0"/>
              </a:rPr>
              <a:t>Il problema noetico &gt; come conoscere questo Dio &gt; attraverso le sue visite</a:t>
            </a:r>
          </a:p>
          <a:p>
            <a:pPr marL="285750" indent="-285750">
              <a:buFont typeface="Courier New" pitchFamily="49" charset="0"/>
              <a:buChar char="o"/>
            </a:pPr>
            <a:r>
              <a:rPr lang="it-IT" b="1" dirty="0" smtClean="0">
                <a:latin typeface="Calibri" pitchFamily="34" charset="0"/>
                <a:cs typeface="Calibri" pitchFamily="34" charset="0"/>
              </a:rPr>
              <a:t>Il problema onomastico &gt; che Nome dare a questo Dio</a:t>
            </a:r>
          </a:p>
          <a:p>
            <a:pPr marL="285750" indent="-285750">
              <a:buFont typeface="Courier New" pitchFamily="49" charset="0"/>
              <a:buChar char="o"/>
            </a:pPr>
            <a:endParaRPr lang="it-IT" b="1" dirty="0">
              <a:latin typeface="Calibri" pitchFamily="34" charset="0"/>
              <a:cs typeface="Calibri" pitchFamily="34" charset="0"/>
            </a:endParaRPr>
          </a:p>
          <a:p>
            <a:pPr marL="285750" indent="-285750">
              <a:buFont typeface="Courier New" pitchFamily="49" charset="0"/>
              <a:buChar char="o"/>
            </a:pPr>
            <a:r>
              <a:rPr lang="it-IT" b="1" dirty="0" smtClean="0">
                <a:latin typeface="Calibri" pitchFamily="34" charset="0"/>
                <a:cs typeface="Calibri" pitchFamily="34" charset="0"/>
              </a:rPr>
              <a:t>La conoscenza non è semplicemente un fatto intellettuale; essa implica il cuore inteso in senso biblico, ossia il centro e la sorgente di tutta la vita interiore nella sua complessità di pensiero, desiderio e deliberazione morale.</a:t>
            </a:r>
          </a:p>
          <a:p>
            <a:pPr marL="285750" indent="-285750">
              <a:buFont typeface="Courier New" pitchFamily="49" charset="0"/>
              <a:buChar char="o"/>
            </a:pPr>
            <a:r>
              <a:rPr lang="it-IT" b="1" dirty="0" smtClean="0">
                <a:latin typeface="Calibri" pitchFamily="34" charset="0"/>
                <a:cs typeface="Calibri" pitchFamily="34" charset="0"/>
              </a:rPr>
              <a:t>La conoscenza di Dio è un fatto non solo di cognizione (sapere), ma di riconoscimento (accettazione)</a:t>
            </a:r>
          </a:p>
          <a:p>
            <a:pPr marL="285750" indent="-285750">
              <a:buFont typeface="Courier New" pitchFamily="49" charset="0"/>
              <a:buChar char="o"/>
            </a:pPr>
            <a:endParaRPr lang="it-IT" b="1" dirty="0">
              <a:solidFill>
                <a:srgbClr val="FF0000"/>
              </a:solidFill>
              <a:latin typeface="Calibri" pitchFamily="34" charset="0"/>
              <a:cs typeface="Calibri" pitchFamily="34" charset="0"/>
            </a:endParaRPr>
          </a:p>
          <a:p>
            <a:r>
              <a:rPr lang="it-IT" b="1" dirty="0" smtClean="0">
                <a:solidFill>
                  <a:srgbClr val="FF0000"/>
                </a:solidFill>
                <a:latin typeface="Calibri" pitchFamily="34" charset="0"/>
                <a:cs typeface="Calibri" pitchFamily="34" charset="0"/>
              </a:rPr>
              <a:t>Qual era il problema di Dio per l’uomo del NT?</a:t>
            </a:r>
          </a:p>
          <a:p>
            <a:endParaRPr lang="it-IT" b="1" dirty="0" smtClean="0">
              <a:latin typeface="Calibri" pitchFamily="34" charset="0"/>
              <a:cs typeface="Calibri" pitchFamily="34" charset="0"/>
            </a:endParaRPr>
          </a:p>
          <a:p>
            <a:pPr marL="285750" indent="-285750">
              <a:buFont typeface="Courier New" pitchFamily="49" charset="0"/>
              <a:buChar char="o"/>
            </a:pPr>
            <a:r>
              <a:rPr lang="it-IT" b="1" dirty="0" smtClean="0">
                <a:latin typeface="Calibri" pitchFamily="34" charset="0"/>
                <a:cs typeface="Calibri" pitchFamily="34" charset="0"/>
              </a:rPr>
              <a:t>Identica alla struttura quadriforme dell’AT</a:t>
            </a:r>
          </a:p>
          <a:p>
            <a:pPr marL="285750" indent="-285750">
              <a:buFont typeface="Courier New" pitchFamily="49" charset="0"/>
              <a:buChar char="o"/>
            </a:pPr>
            <a:r>
              <a:rPr lang="it-IT" b="1" dirty="0" smtClean="0">
                <a:latin typeface="Calibri" pitchFamily="34" charset="0"/>
                <a:cs typeface="Calibri" pitchFamily="34" charset="0"/>
              </a:rPr>
              <a:t>Nuova in senso trascendentale, nuova quanto al Nome di Dio che fu rivelato attraverso il Cristo</a:t>
            </a:r>
          </a:p>
          <a:p>
            <a:pPr marL="742950" lvl="1" indent="-285750">
              <a:buFont typeface="Courier New" pitchFamily="49" charset="0"/>
              <a:buChar char="o"/>
            </a:pPr>
            <a:r>
              <a:rPr lang="it-IT" b="1" dirty="0" smtClean="0">
                <a:latin typeface="Calibri" pitchFamily="34" charset="0"/>
                <a:cs typeface="Calibri" pitchFamily="34" charset="0"/>
              </a:rPr>
              <a:t>Dio rimane sempre l’unico Dio dell’AT &gt; il suo nome è Abbà/Padre</a:t>
            </a:r>
          </a:p>
          <a:p>
            <a:pPr marL="1200150" lvl="2" indent="-285750">
              <a:buFont typeface="Courier New" pitchFamily="49" charset="0"/>
              <a:buChar char="o"/>
            </a:pPr>
            <a:r>
              <a:rPr lang="it-IT" b="1" dirty="0" smtClean="0">
                <a:latin typeface="Calibri" pitchFamily="34" charset="0"/>
                <a:cs typeface="Calibri" pitchFamily="34" charset="0"/>
              </a:rPr>
              <a:t>«Noi saremo là, come chi noi siamo, saremo là»: nuova formulazione in termini trinitari</a:t>
            </a:r>
          </a:p>
          <a:p>
            <a:pPr marL="722313" lvl="2" indent="-285750">
              <a:buFont typeface="Courier New" pitchFamily="49" charset="0"/>
              <a:buChar char="o"/>
            </a:pPr>
            <a:endParaRPr lang="it-IT" b="1" dirty="0">
              <a:latin typeface="Calibri" pitchFamily="34" charset="0"/>
              <a:cs typeface="Calibri" pitchFamily="34" charset="0"/>
            </a:endParaRPr>
          </a:p>
        </p:txBody>
      </p:sp>
    </p:spTree>
    <p:extLst>
      <p:ext uri="{BB962C8B-B14F-4D97-AF65-F5344CB8AC3E}">
        <p14:creationId xmlns:p14="http://schemas.microsoft.com/office/powerpoint/2010/main" val="2196851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60648"/>
            <a:ext cx="8208912" cy="6463308"/>
          </a:xfrm>
          <a:prstGeom prst="rect">
            <a:avLst/>
          </a:prstGeom>
          <a:noFill/>
        </p:spPr>
        <p:txBody>
          <a:bodyPr wrap="square" rtlCol="0">
            <a:spAutoFit/>
          </a:bodyPr>
          <a:lstStyle/>
          <a:p>
            <a:r>
              <a:rPr lang="it-IT" b="1" dirty="0" smtClean="0">
                <a:solidFill>
                  <a:srgbClr val="FF0000"/>
                </a:solidFill>
                <a:latin typeface="Calibri" pitchFamily="34" charset="0"/>
                <a:cs typeface="Calibri" pitchFamily="34" charset="0"/>
              </a:rPr>
              <a:t>Il pensiero dei Padri della Chiesa</a:t>
            </a:r>
          </a:p>
          <a:p>
            <a:endParaRPr lang="it-IT" b="1" dirty="0" smtClean="0">
              <a:latin typeface="Calibri" pitchFamily="34" charset="0"/>
              <a:cs typeface="Calibri" pitchFamily="34" charset="0"/>
            </a:endParaRPr>
          </a:p>
          <a:p>
            <a:pPr marL="285750" indent="-285750">
              <a:buFont typeface="Wingdings" pitchFamily="2" charset="2"/>
              <a:buChar char="q"/>
            </a:pPr>
            <a:r>
              <a:rPr lang="it-IT" b="1" dirty="0" smtClean="0">
                <a:solidFill>
                  <a:srgbClr val="C00000"/>
                </a:solidFill>
                <a:latin typeface="Calibri" pitchFamily="34" charset="0"/>
                <a:cs typeface="Calibri" pitchFamily="34" charset="0"/>
              </a:rPr>
              <a:t>Giustino</a:t>
            </a:r>
            <a:r>
              <a:rPr lang="it-IT" b="1" dirty="0" smtClean="0">
                <a:latin typeface="Calibri" pitchFamily="34" charset="0"/>
                <a:cs typeface="Calibri" pitchFamily="34" charset="0"/>
              </a:rPr>
              <a:t> (II sec.) &gt; il concetto di «</a:t>
            </a:r>
            <a:r>
              <a:rPr lang="it-IT" b="1" i="1" dirty="0" smtClean="0">
                <a:solidFill>
                  <a:srgbClr val="FF0000"/>
                </a:solidFill>
                <a:latin typeface="Calibri" pitchFamily="34" charset="0"/>
                <a:cs typeface="Calibri" pitchFamily="34" charset="0"/>
              </a:rPr>
              <a:t>logos </a:t>
            </a:r>
            <a:r>
              <a:rPr lang="it-IT" b="1" i="1" dirty="0" err="1" smtClean="0">
                <a:solidFill>
                  <a:srgbClr val="FF0000"/>
                </a:solidFill>
                <a:latin typeface="Calibri" pitchFamily="34" charset="0"/>
                <a:cs typeface="Calibri" pitchFamily="34" charset="0"/>
              </a:rPr>
              <a:t>spermatikòs</a:t>
            </a:r>
            <a:r>
              <a:rPr lang="it-IT" b="1" dirty="0" smtClean="0">
                <a:solidFill>
                  <a:srgbClr val="FF0000"/>
                </a:solidFill>
                <a:latin typeface="Calibri" pitchFamily="34" charset="0"/>
                <a:cs typeface="Calibri" pitchFamily="34" charset="0"/>
              </a:rPr>
              <a:t> (semina Verbi</a:t>
            </a:r>
            <a:r>
              <a:rPr lang="it-IT" b="1" dirty="0" smtClean="0">
                <a:latin typeface="Calibri" pitchFamily="34" charset="0"/>
                <a:cs typeface="Calibri" pitchFamily="34" charset="0"/>
              </a:rPr>
              <a:t>)»  gli consente di vedere nella filosofia greca la presenza «germinale» della verità cristiana. Per il filosofo cristiano l’idea di Dio è innata nell’uomo. </a:t>
            </a:r>
          </a:p>
          <a:p>
            <a:pPr marL="285750" indent="-285750">
              <a:buFont typeface="Wingdings" pitchFamily="2" charset="2"/>
              <a:buChar char="q"/>
            </a:pPr>
            <a:r>
              <a:rPr lang="it-IT" b="1" dirty="0" smtClean="0">
                <a:solidFill>
                  <a:srgbClr val="C00000"/>
                </a:solidFill>
                <a:latin typeface="Calibri" pitchFamily="34" charset="0"/>
                <a:cs typeface="Calibri" pitchFamily="34" charset="0"/>
              </a:rPr>
              <a:t>Tertulliano</a:t>
            </a:r>
            <a:r>
              <a:rPr lang="it-IT" b="1" dirty="0" smtClean="0">
                <a:latin typeface="Calibri" pitchFamily="34" charset="0"/>
                <a:cs typeface="Calibri" pitchFamily="34" charset="0"/>
              </a:rPr>
              <a:t> (II sec.) &gt; deciso avversario della filosofia pagana vista come sapienza di questo mondo che si oppone al cristianesimo. «</a:t>
            </a:r>
            <a:r>
              <a:rPr lang="it-IT" b="1" i="1" dirty="0" smtClean="0">
                <a:latin typeface="Calibri" pitchFamily="34" charset="0"/>
                <a:cs typeface="Calibri" pitchFamily="34" charset="0"/>
              </a:rPr>
              <a:t>Credibile est, </a:t>
            </a:r>
            <a:r>
              <a:rPr lang="it-IT" b="1" i="1" dirty="0" err="1" smtClean="0">
                <a:latin typeface="Calibri" pitchFamily="34" charset="0"/>
                <a:cs typeface="Calibri" pitchFamily="34" charset="0"/>
              </a:rPr>
              <a:t>quia</a:t>
            </a:r>
            <a:r>
              <a:rPr lang="it-IT" b="1" i="1" dirty="0" smtClean="0">
                <a:latin typeface="Calibri" pitchFamily="34" charset="0"/>
                <a:cs typeface="Calibri" pitchFamily="34" charset="0"/>
              </a:rPr>
              <a:t> </a:t>
            </a:r>
            <a:r>
              <a:rPr lang="it-IT" b="1" i="1" dirty="0" err="1" smtClean="0">
                <a:latin typeface="Calibri" pitchFamily="34" charset="0"/>
                <a:cs typeface="Calibri" pitchFamily="34" charset="0"/>
              </a:rPr>
              <a:t>ineptum</a:t>
            </a:r>
            <a:r>
              <a:rPr lang="it-IT" b="1" i="1" dirty="0" smtClean="0">
                <a:latin typeface="Calibri" pitchFamily="34" charset="0"/>
                <a:cs typeface="Calibri" pitchFamily="34" charset="0"/>
              </a:rPr>
              <a:t> est […], </a:t>
            </a:r>
            <a:r>
              <a:rPr lang="it-IT" b="1" i="1" dirty="0" err="1" smtClean="0">
                <a:latin typeface="Calibri" pitchFamily="34" charset="0"/>
                <a:cs typeface="Calibri" pitchFamily="34" charset="0"/>
              </a:rPr>
              <a:t>certum</a:t>
            </a:r>
            <a:r>
              <a:rPr lang="it-IT" b="1" i="1" dirty="0" smtClean="0">
                <a:latin typeface="Calibri" pitchFamily="34" charset="0"/>
                <a:cs typeface="Calibri" pitchFamily="34" charset="0"/>
              </a:rPr>
              <a:t> est, </a:t>
            </a:r>
            <a:r>
              <a:rPr lang="it-IT" b="1" i="1" dirty="0" err="1" smtClean="0">
                <a:latin typeface="Calibri" pitchFamily="34" charset="0"/>
                <a:cs typeface="Calibri" pitchFamily="34" charset="0"/>
              </a:rPr>
              <a:t>quia</a:t>
            </a:r>
            <a:r>
              <a:rPr lang="it-IT" b="1" i="1" dirty="0" smtClean="0">
                <a:latin typeface="Calibri" pitchFamily="34" charset="0"/>
                <a:cs typeface="Calibri" pitchFamily="34" charset="0"/>
              </a:rPr>
              <a:t> impossibile est» &gt; «Credo </a:t>
            </a:r>
            <a:r>
              <a:rPr lang="it-IT" b="1" i="1" dirty="0" err="1" smtClean="0">
                <a:latin typeface="Calibri" pitchFamily="34" charset="0"/>
                <a:cs typeface="Calibri" pitchFamily="34" charset="0"/>
              </a:rPr>
              <a:t>quia</a:t>
            </a:r>
            <a:r>
              <a:rPr lang="it-IT" b="1" i="1" dirty="0" smtClean="0">
                <a:latin typeface="Calibri" pitchFamily="34" charset="0"/>
                <a:cs typeface="Calibri" pitchFamily="34" charset="0"/>
              </a:rPr>
              <a:t> absurdum</a:t>
            </a:r>
            <a:r>
              <a:rPr lang="it-IT" b="1" dirty="0" smtClean="0">
                <a:latin typeface="Calibri" pitchFamily="34" charset="0"/>
                <a:cs typeface="Calibri" pitchFamily="34" charset="0"/>
              </a:rPr>
              <a:t>». L’autore africano riconosce comunque l’esistenza di una conoscenza naturale di Dio: l’uomo, a partire dalla sua </a:t>
            </a:r>
            <a:r>
              <a:rPr lang="it-IT" b="1" i="1" dirty="0" err="1" smtClean="0">
                <a:latin typeface="Calibri" pitchFamily="34" charset="0"/>
                <a:cs typeface="Calibri" pitchFamily="34" charset="0"/>
              </a:rPr>
              <a:t>conditio</a:t>
            </a:r>
            <a:r>
              <a:rPr lang="it-IT" b="1" i="1" dirty="0" smtClean="0">
                <a:latin typeface="Calibri" pitchFamily="34" charset="0"/>
                <a:cs typeface="Calibri" pitchFamily="34" charset="0"/>
              </a:rPr>
              <a:t> </a:t>
            </a:r>
            <a:r>
              <a:rPr lang="it-IT" b="1" i="1" dirty="0" err="1" smtClean="0">
                <a:latin typeface="Calibri" pitchFamily="34" charset="0"/>
                <a:cs typeface="Calibri" pitchFamily="34" charset="0"/>
              </a:rPr>
              <a:t>humana</a:t>
            </a:r>
            <a:r>
              <a:rPr lang="it-IT" b="1" dirty="0" smtClean="0">
                <a:latin typeface="Calibri" pitchFamily="34" charset="0"/>
                <a:cs typeface="Calibri" pitchFamily="34" charset="0"/>
              </a:rPr>
              <a:t>, ha la possibilità di conoscere Dio nel mondo «come la suprema grandezza che sussiste nell’eternità, che non è nata né generata, che è senza inizio e senza fine» (</a:t>
            </a:r>
            <a:r>
              <a:rPr lang="it-IT" b="1" dirty="0" err="1" smtClean="0">
                <a:latin typeface="Calibri" pitchFamily="34" charset="0"/>
                <a:cs typeface="Calibri" pitchFamily="34" charset="0"/>
              </a:rPr>
              <a:t>Adv</a:t>
            </a:r>
            <a:r>
              <a:rPr lang="it-IT" b="1" dirty="0" smtClean="0">
                <a:latin typeface="Calibri" pitchFamily="34" charset="0"/>
                <a:cs typeface="Calibri" pitchFamily="34" charset="0"/>
              </a:rPr>
              <a:t>. Marc. I 3,2). </a:t>
            </a:r>
            <a:r>
              <a:rPr lang="it-IT" b="1" dirty="0" smtClean="0">
                <a:latin typeface="Calibri"/>
                <a:cs typeface="Calibri"/>
              </a:rPr>
              <a:t>È sua l’espressione «</a:t>
            </a:r>
            <a:r>
              <a:rPr lang="it-IT" b="1" i="1" dirty="0" err="1" smtClean="0">
                <a:latin typeface="Calibri"/>
                <a:cs typeface="Calibri"/>
              </a:rPr>
              <a:t>testimonium</a:t>
            </a:r>
            <a:r>
              <a:rPr lang="it-IT" b="1" i="1" dirty="0" smtClean="0">
                <a:latin typeface="Calibri"/>
                <a:cs typeface="Calibri"/>
              </a:rPr>
              <a:t> </a:t>
            </a:r>
            <a:r>
              <a:rPr lang="it-IT" b="1" i="1" dirty="0" err="1" smtClean="0">
                <a:latin typeface="Calibri"/>
                <a:cs typeface="Calibri"/>
              </a:rPr>
              <a:t>animae</a:t>
            </a:r>
            <a:r>
              <a:rPr lang="it-IT" b="1" i="1" dirty="0" smtClean="0">
                <a:latin typeface="Calibri"/>
                <a:cs typeface="Calibri"/>
              </a:rPr>
              <a:t> </a:t>
            </a:r>
            <a:r>
              <a:rPr lang="it-IT" b="1" i="1" dirty="0" err="1" smtClean="0">
                <a:latin typeface="Calibri"/>
                <a:cs typeface="Calibri"/>
              </a:rPr>
              <a:t>naturaliter</a:t>
            </a:r>
            <a:r>
              <a:rPr lang="it-IT" b="1" i="1" dirty="0" smtClean="0">
                <a:latin typeface="Calibri"/>
                <a:cs typeface="Calibri"/>
              </a:rPr>
              <a:t> </a:t>
            </a:r>
            <a:r>
              <a:rPr lang="it-IT" b="1" i="1" dirty="0" err="1" smtClean="0">
                <a:latin typeface="Calibri"/>
                <a:cs typeface="Calibri"/>
              </a:rPr>
              <a:t>christianae</a:t>
            </a:r>
            <a:r>
              <a:rPr lang="it-IT" b="1" dirty="0" smtClean="0">
                <a:latin typeface="Calibri"/>
                <a:cs typeface="Calibri"/>
              </a:rPr>
              <a:t>» (</a:t>
            </a:r>
            <a:r>
              <a:rPr lang="it-IT" b="1" dirty="0" err="1" smtClean="0">
                <a:latin typeface="Calibri"/>
                <a:cs typeface="Calibri"/>
              </a:rPr>
              <a:t>Apol</a:t>
            </a:r>
            <a:r>
              <a:rPr lang="it-IT" b="1" dirty="0" smtClean="0">
                <a:latin typeface="Calibri"/>
                <a:cs typeface="Calibri"/>
              </a:rPr>
              <a:t>. 17,6). Il Dio dei filosofi dice già il vero Dio, ma non lo può comprendere così pienamente com’è avvenuto in Cristo. </a:t>
            </a:r>
          </a:p>
          <a:p>
            <a:pPr marL="285750" indent="-285750">
              <a:buFont typeface="Wingdings" pitchFamily="2" charset="2"/>
              <a:buChar char="q"/>
            </a:pPr>
            <a:r>
              <a:rPr lang="it-IT" b="1" dirty="0" smtClean="0">
                <a:solidFill>
                  <a:srgbClr val="C00000"/>
                </a:solidFill>
                <a:latin typeface="Calibri"/>
                <a:cs typeface="Calibri"/>
              </a:rPr>
              <a:t>Lo gnosticismo</a:t>
            </a:r>
            <a:r>
              <a:rPr lang="it-IT" b="1" dirty="0" smtClean="0">
                <a:latin typeface="Calibri"/>
                <a:cs typeface="Calibri"/>
              </a:rPr>
              <a:t>. Più che un pensiero è una galassia di pensieri diversi. La conoscenza della scintilla divina porta l’eletto a immedesimarsi con Dio.</a:t>
            </a:r>
          </a:p>
          <a:p>
            <a:pPr marL="285750" indent="-285750">
              <a:buFont typeface="Wingdings" pitchFamily="2" charset="2"/>
              <a:buChar char="q"/>
            </a:pPr>
            <a:r>
              <a:rPr lang="it-IT" b="1" dirty="0" smtClean="0">
                <a:solidFill>
                  <a:srgbClr val="C00000"/>
                </a:solidFill>
                <a:latin typeface="Calibri"/>
                <a:cs typeface="Calibri"/>
              </a:rPr>
              <a:t>Clemente Alessandrino </a:t>
            </a:r>
            <a:r>
              <a:rPr lang="it-IT" b="1" dirty="0" smtClean="0">
                <a:latin typeface="Calibri"/>
                <a:cs typeface="Calibri"/>
              </a:rPr>
              <a:t>(II-III sec.) &gt; come Mosè e i profeti preparano la strada verso Cristo e in lui trovano il loro compimento, così, per mezzo della stessa provvidenza divina, per i pagani la sapienza dei greci rimanda alla verità cristiana come al suo compimento. Clemente è il primo a parlare di «vera gnosi» intendendo la giustificazione scientifica e lo sviluppo della fede con l’aiuto della conoscenza filosofica (= la teologia).</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75310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60648"/>
            <a:ext cx="8208912" cy="5078313"/>
          </a:xfrm>
          <a:prstGeom prst="rect">
            <a:avLst/>
          </a:prstGeom>
          <a:noFill/>
        </p:spPr>
        <p:txBody>
          <a:bodyPr wrap="square" rtlCol="0">
            <a:spAutoFit/>
          </a:bodyPr>
          <a:lstStyle/>
          <a:p>
            <a:pPr marL="285750" indent="-285750">
              <a:buFont typeface="Wingdings" pitchFamily="2" charset="2"/>
              <a:buChar char="q"/>
            </a:pPr>
            <a:r>
              <a:rPr lang="it-IT" b="1" dirty="0" smtClean="0">
                <a:solidFill>
                  <a:srgbClr val="C00000"/>
                </a:solidFill>
                <a:latin typeface="Calibri" pitchFamily="34" charset="0"/>
                <a:cs typeface="Calibri" pitchFamily="34" charset="0"/>
              </a:rPr>
              <a:t>Origene</a:t>
            </a:r>
            <a:r>
              <a:rPr lang="it-IT" b="1" dirty="0" smtClean="0">
                <a:latin typeface="Calibri" pitchFamily="34" charset="0"/>
                <a:cs typeface="Calibri" pitchFamily="34" charset="0"/>
              </a:rPr>
              <a:t> (III sec.) &gt; voleva penetrare la fede cristiana pensandola con gli strumenti della filosofia, cercando però di giustificare razionalmente anche tutte le dottrine della Sacra Scrittura. Il Dio uno e infinito è compreso da Origene in senso cristiano come Dio trino.</a:t>
            </a:r>
          </a:p>
          <a:p>
            <a:pPr marL="285750" indent="-285750">
              <a:buFont typeface="Wingdings" pitchFamily="2" charset="2"/>
              <a:buChar char="q"/>
            </a:pPr>
            <a:endParaRPr lang="it-IT" b="1" dirty="0">
              <a:latin typeface="Calibri" pitchFamily="34" charset="0"/>
              <a:cs typeface="Calibri" pitchFamily="34" charset="0"/>
            </a:endParaRPr>
          </a:p>
          <a:p>
            <a:pPr marL="285750" indent="-285750">
              <a:buFont typeface="Wingdings" pitchFamily="2" charset="2"/>
              <a:buChar char="q"/>
            </a:pPr>
            <a:r>
              <a:rPr lang="it-IT" b="1" dirty="0" smtClean="0">
                <a:solidFill>
                  <a:srgbClr val="C00000"/>
                </a:solidFill>
                <a:latin typeface="Calibri" pitchFamily="34" charset="0"/>
                <a:cs typeface="Calibri" pitchFamily="34" charset="0"/>
              </a:rPr>
              <a:t>Agostino</a:t>
            </a:r>
            <a:r>
              <a:rPr lang="it-IT" b="1" dirty="0" smtClean="0">
                <a:latin typeface="Calibri" pitchFamily="34" charset="0"/>
                <a:cs typeface="Calibri" pitchFamily="34" charset="0"/>
              </a:rPr>
              <a:t> (IV-V sec.) &gt; la ricerca agostiniana parte dalla domanda sulla «verità»:</a:t>
            </a:r>
            <a:r>
              <a:rPr lang="it-IT" b="1" dirty="0">
                <a:latin typeface="Calibri" pitchFamily="34" charset="0"/>
                <a:cs typeface="Calibri" pitchFamily="34" charset="0"/>
              </a:rPr>
              <a:t> </a:t>
            </a:r>
            <a:r>
              <a:rPr lang="it-IT" b="1" dirty="0" smtClean="0">
                <a:latin typeface="Calibri" pitchFamily="34" charset="0"/>
                <a:cs typeface="Calibri" pitchFamily="34" charset="0"/>
              </a:rPr>
              <a:t>«</a:t>
            </a:r>
            <a:r>
              <a:rPr lang="it-IT" b="1" i="1" dirty="0" smtClean="0">
                <a:latin typeface="Calibri" pitchFamily="34" charset="0"/>
                <a:cs typeface="Calibri" pitchFamily="34" charset="0"/>
              </a:rPr>
              <a:t>Noli </a:t>
            </a:r>
            <a:r>
              <a:rPr lang="it-IT" b="1" i="1" dirty="0" err="1" smtClean="0">
                <a:latin typeface="Calibri" pitchFamily="34" charset="0"/>
                <a:cs typeface="Calibri" pitchFamily="34" charset="0"/>
              </a:rPr>
              <a:t>foras</a:t>
            </a:r>
            <a:r>
              <a:rPr lang="it-IT" b="1" i="1" dirty="0" smtClean="0">
                <a:latin typeface="Calibri" pitchFamily="34" charset="0"/>
                <a:cs typeface="Calibri" pitchFamily="34" charset="0"/>
              </a:rPr>
              <a:t> ire, in te </a:t>
            </a:r>
            <a:r>
              <a:rPr lang="it-IT" b="1" i="1" dirty="0" err="1" smtClean="0">
                <a:latin typeface="Calibri" pitchFamily="34" charset="0"/>
                <a:cs typeface="Calibri" pitchFamily="34" charset="0"/>
              </a:rPr>
              <a:t>ipsum</a:t>
            </a:r>
            <a:r>
              <a:rPr lang="it-IT" b="1" i="1" dirty="0" smtClean="0">
                <a:latin typeface="Calibri" pitchFamily="34" charset="0"/>
                <a:cs typeface="Calibri" pitchFamily="34" charset="0"/>
              </a:rPr>
              <a:t> redi, in interiore </a:t>
            </a:r>
            <a:r>
              <a:rPr lang="it-IT" b="1" i="1" dirty="0" err="1" smtClean="0">
                <a:latin typeface="Calibri" pitchFamily="34" charset="0"/>
                <a:cs typeface="Calibri" pitchFamily="34" charset="0"/>
              </a:rPr>
              <a:t>homine</a:t>
            </a:r>
            <a:r>
              <a:rPr lang="it-IT" b="1" i="1" dirty="0" smtClean="0">
                <a:latin typeface="Calibri" pitchFamily="34" charset="0"/>
                <a:cs typeface="Calibri" pitchFamily="34" charset="0"/>
              </a:rPr>
              <a:t> habitat </a:t>
            </a:r>
            <a:r>
              <a:rPr lang="it-IT" b="1" i="1" dirty="0" err="1" smtClean="0">
                <a:latin typeface="Calibri" pitchFamily="34" charset="0"/>
                <a:cs typeface="Calibri" pitchFamily="34" charset="0"/>
              </a:rPr>
              <a:t>veritas</a:t>
            </a:r>
            <a:r>
              <a:rPr lang="it-IT" b="1" dirty="0" smtClean="0">
                <a:latin typeface="Calibri" pitchFamily="34" charset="0"/>
                <a:cs typeface="Calibri" pitchFamily="34" charset="0"/>
              </a:rPr>
              <a:t>» (De vera religione 39,72). </a:t>
            </a:r>
          </a:p>
          <a:p>
            <a:pPr marL="285750" indent="-285750">
              <a:buFont typeface="Wingdings" pitchFamily="2" charset="2"/>
              <a:buChar char="q"/>
            </a:pPr>
            <a:endParaRPr lang="it-IT" b="1" dirty="0">
              <a:latin typeface="Calibri" pitchFamily="34" charset="0"/>
              <a:cs typeface="Calibri" pitchFamily="34" charset="0"/>
            </a:endParaRPr>
          </a:p>
          <a:p>
            <a:pPr marL="742950" lvl="1" indent="-285750">
              <a:buFont typeface="Wingdings" pitchFamily="2" charset="2"/>
              <a:buChar char="q"/>
            </a:pPr>
            <a:r>
              <a:rPr lang="it-IT" b="1" dirty="0" smtClean="0">
                <a:latin typeface="Calibri" pitchFamily="34" charset="0"/>
                <a:cs typeface="Calibri" pitchFamily="34" charset="0"/>
              </a:rPr>
              <a:t>Per quanto riguarda la conoscenza di Dio, Agostino conia la distinzione tra «conoscere» e «comprendere»: possiamo conoscere Dio, persino conoscerlo con certezza, ma mai possiamo comprenderlo. Egli va sempre oltre tutto ciò che di lui, anche nella fede, possiamo capire e affermare. </a:t>
            </a:r>
          </a:p>
          <a:p>
            <a:pPr marL="742950" lvl="1" indent="-285750">
              <a:buFont typeface="Wingdings" pitchFamily="2" charset="2"/>
              <a:buChar char="q"/>
            </a:pPr>
            <a:r>
              <a:rPr lang="it-IT" b="1" dirty="0" smtClean="0">
                <a:latin typeface="Calibri" pitchFamily="34" charset="0"/>
                <a:cs typeface="Calibri" pitchFamily="34" charset="0"/>
              </a:rPr>
              <a:t>In Agostino tutto è aspirazione a conoscere Dio, sia come filosofo che come teologo; una conoscenza che è sostenuta e stimolata da un profondo desiderio di Dio e dall’amore di Dio. </a:t>
            </a:r>
            <a:r>
              <a:rPr lang="it-IT" b="1" dirty="0" err="1" smtClean="0">
                <a:latin typeface="Calibri" pitchFamily="34" charset="0"/>
                <a:cs typeface="Calibri" pitchFamily="34" charset="0"/>
              </a:rPr>
              <a:t>Cfr</a:t>
            </a:r>
            <a:r>
              <a:rPr lang="it-IT" b="1" dirty="0" smtClean="0">
                <a:latin typeface="Calibri" pitchFamily="34" charset="0"/>
                <a:cs typeface="Calibri" pitchFamily="34" charset="0"/>
              </a:rPr>
              <a:t> le </a:t>
            </a:r>
            <a:r>
              <a:rPr lang="it-IT" b="1" i="1" dirty="0" err="1" smtClean="0">
                <a:latin typeface="Calibri" pitchFamily="34" charset="0"/>
                <a:cs typeface="Calibri" pitchFamily="34" charset="0"/>
              </a:rPr>
              <a:t>Confessiones</a:t>
            </a:r>
            <a:endParaRPr lang="it-IT" b="1" dirty="0" smtClean="0">
              <a:latin typeface="Calibri" pitchFamily="34" charset="0"/>
              <a:cs typeface="Calibri" pitchFamily="34" charset="0"/>
            </a:endParaRPr>
          </a:p>
          <a:p>
            <a:pPr marL="742950" lvl="1" indent="-285750">
              <a:buFont typeface="Wingdings" pitchFamily="2" charset="2"/>
              <a:buChar char="q"/>
            </a:pPr>
            <a:r>
              <a:rPr lang="it-IT" b="1" dirty="0" smtClean="0">
                <a:latin typeface="Calibri" pitchFamily="34" charset="0"/>
                <a:cs typeface="Calibri" pitchFamily="34" charset="0"/>
              </a:rPr>
              <a:t>Sempre di Agostino l’intuizione di parlare di Dio attraverso la «</a:t>
            </a:r>
            <a:r>
              <a:rPr lang="it-IT" b="1" i="1" dirty="0" smtClean="0">
                <a:latin typeface="Calibri" pitchFamily="34" charset="0"/>
                <a:cs typeface="Calibri" pitchFamily="34" charset="0"/>
              </a:rPr>
              <a:t>Via </a:t>
            </a:r>
            <a:r>
              <a:rPr lang="it-IT" b="1" i="1" dirty="0" err="1" smtClean="0">
                <a:latin typeface="Calibri" pitchFamily="34" charset="0"/>
                <a:cs typeface="Calibri" pitchFamily="34" charset="0"/>
              </a:rPr>
              <a:t>pulchritudinis</a:t>
            </a:r>
            <a:r>
              <a:rPr lang="it-IT" b="1" dirty="0" smtClean="0">
                <a:latin typeface="Calibri" pitchFamily="34" charset="0"/>
                <a:cs typeface="Calibri" pitchFamily="34" charset="0"/>
              </a:rPr>
              <a:t>» (cfr. testo delle </a:t>
            </a:r>
            <a:r>
              <a:rPr lang="it-IT" b="1" i="1" dirty="0" err="1" smtClean="0">
                <a:latin typeface="Calibri" pitchFamily="34" charset="0"/>
                <a:cs typeface="Calibri" pitchFamily="34" charset="0"/>
              </a:rPr>
              <a:t>Confessiones</a:t>
            </a:r>
            <a:r>
              <a:rPr lang="it-IT" b="1" dirty="0" smtClean="0">
                <a:latin typeface="Calibri" pitchFamily="34" charset="0"/>
                <a:cs typeface="Calibri" pitchFamily="34" charset="0"/>
              </a:rPr>
              <a:t>).</a:t>
            </a:r>
          </a:p>
        </p:txBody>
      </p:sp>
    </p:spTree>
    <p:extLst>
      <p:ext uri="{BB962C8B-B14F-4D97-AF65-F5344CB8AC3E}">
        <p14:creationId xmlns:p14="http://schemas.microsoft.com/office/powerpoint/2010/main" val="93071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88640"/>
            <a:ext cx="4176464" cy="3970318"/>
          </a:xfrm>
          <a:prstGeom prst="rect">
            <a:avLst/>
          </a:prstGeom>
        </p:spPr>
        <p:txBody>
          <a:bodyPr wrap="square">
            <a:spAutoFit/>
          </a:bodyPr>
          <a:lstStyle/>
          <a:p>
            <a:r>
              <a:rPr lang="it-IT" b="1" dirty="0">
                <a:solidFill>
                  <a:srgbClr val="C00000"/>
                </a:solidFill>
              </a:rPr>
              <a:t>Agostino, </a:t>
            </a:r>
            <a:r>
              <a:rPr lang="it-IT" b="1" i="1" dirty="0">
                <a:solidFill>
                  <a:srgbClr val="C00000"/>
                </a:solidFill>
              </a:rPr>
              <a:t>Confessioni</a:t>
            </a:r>
            <a:r>
              <a:rPr lang="it-IT" b="1" dirty="0">
                <a:solidFill>
                  <a:srgbClr val="C00000"/>
                </a:solidFill>
              </a:rPr>
              <a:t> X,27,38</a:t>
            </a:r>
            <a:endParaRPr lang="it-IT" sz="1000" b="1" dirty="0">
              <a:solidFill>
                <a:srgbClr val="C00000"/>
              </a:solidFill>
            </a:endParaRPr>
          </a:p>
          <a:p>
            <a:r>
              <a:rPr lang="it-IT" sz="1000" dirty="0"/>
              <a:t> </a:t>
            </a:r>
          </a:p>
          <a:p>
            <a:pPr lvl="0"/>
            <a:r>
              <a:rPr lang="it-IT" b="1" dirty="0" err="1">
                <a:latin typeface="Calibri" pitchFamily="34" charset="0"/>
                <a:cs typeface="Calibri" pitchFamily="34" charset="0"/>
              </a:rPr>
              <a:t>Sero</a:t>
            </a:r>
            <a:r>
              <a:rPr lang="it-IT" b="1" dirty="0">
                <a:latin typeface="Calibri" pitchFamily="34" charset="0"/>
                <a:cs typeface="Calibri" pitchFamily="34" charset="0"/>
              </a:rPr>
              <a:t> te amavi,</a:t>
            </a:r>
          </a:p>
          <a:p>
            <a:pPr lvl="0"/>
            <a:r>
              <a:rPr lang="it-IT" b="1" dirty="0" err="1">
                <a:latin typeface="Calibri" pitchFamily="34" charset="0"/>
                <a:cs typeface="Calibri" pitchFamily="34" charset="0"/>
              </a:rPr>
              <a:t>pulchritudo</a:t>
            </a:r>
            <a:r>
              <a:rPr lang="it-IT" b="1" dirty="0">
                <a:latin typeface="Calibri" pitchFamily="34" charset="0"/>
                <a:cs typeface="Calibri" pitchFamily="34" charset="0"/>
              </a:rPr>
              <a:t> </a:t>
            </a:r>
            <a:r>
              <a:rPr lang="it-IT" b="1" dirty="0" err="1">
                <a:latin typeface="Calibri" pitchFamily="34" charset="0"/>
                <a:cs typeface="Calibri" pitchFamily="34" charset="0"/>
              </a:rPr>
              <a:t>tam</a:t>
            </a:r>
            <a:r>
              <a:rPr lang="it-IT" b="1" dirty="0">
                <a:latin typeface="Calibri" pitchFamily="34" charset="0"/>
                <a:cs typeface="Calibri" pitchFamily="34" charset="0"/>
              </a:rPr>
              <a:t> antiqua et </a:t>
            </a:r>
            <a:r>
              <a:rPr lang="it-IT" b="1" dirty="0" err="1">
                <a:latin typeface="Calibri" pitchFamily="34" charset="0"/>
                <a:cs typeface="Calibri" pitchFamily="34" charset="0"/>
              </a:rPr>
              <a:t>tam</a:t>
            </a:r>
            <a:r>
              <a:rPr lang="it-IT" b="1" dirty="0">
                <a:latin typeface="Calibri" pitchFamily="34" charset="0"/>
                <a:cs typeface="Calibri" pitchFamily="34" charset="0"/>
              </a:rPr>
              <a:t> nova,</a:t>
            </a:r>
          </a:p>
          <a:p>
            <a:pPr lvl="0"/>
            <a:r>
              <a:rPr lang="it-IT" b="1" dirty="0" err="1">
                <a:latin typeface="Calibri" pitchFamily="34" charset="0"/>
                <a:cs typeface="Calibri" pitchFamily="34" charset="0"/>
              </a:rPr>
              <a:t>sero</a:t>
            </a:r>
            <a:r>
              <a:rPr lang="it-IT" b="1" dirty="0">
                <a:latin typeface="Calibri" pitchFamily="34" charset="0"/>
                <a:cs typeface="Calibri" pitchFamily="34" charset="0"/>
              </a:rPr>
              <a:t> te amavi</a:t>
            </a:r>
            <a:r>
              <a:rPr lang="it-IT" b="1" dirty="0" smtClean="0">
                <a:latin typeface="Calibri" pitchFamily="34" charset="0"/>
                <a:cs typeface="Calibri" pitchFamily="34" charset="0"/>
              </a:rPr>
              <a:t>!</a:t>
            </a:r>
          </a:p>
          <a:p>
            <a:pPr lvl="0"/>
            <a:endParaRPr lang="it-IT" b="1" dirty="0">
              <a:latin typeface="Calibri" pitchFamily="34" charset="0"/>
              <a:cs typeface="Calibri" pitchFamily="34" charset="0"/>
            </a:endParaRPr>
          </a:p>
          <a:p>
            <a:pPr lvl="0"/>
            <a:r>
              <a:rPr lang="it-IT" b="1" dirty="0">
                <a:latin typeface="Calibri" pitchFamily="34" charset="0"/>
                <a:cs typeface="Calibri" pitchFamily="34" charset="0"/>
              </a:rPr>
              <a:t>Et ecce </a:t>
            </a:r>
            <a:r>
              <a:rPr lang="it-IT" b="1" dirty="0" err="1">
                <a:latin typeface="Calibri" pitchFamily="34" charset="0"/>
                <a:cs typeface="Calibri" pitchFamily="34" charset="0"/>
              </a:rPr>
              <a:t>intus</a:t>
            </a:r>
            <a:r>
              <a:rPr lang="it-IT" b="1" dirty="0">
                <a:latin typeface="Calibri" pitchFamily="34" charset="0"/>
                <a:cs typeface="Calibri" pitchFamily="34" charset="0"/>
              </a:rPr>
              <a:t> </a:t>
            </a:r>
            <a:r>
              <a:rPr lang="it-IT" b="1" dirty="0" err="1" smtClean="0">
                <a:latin typeface="Calibri" pitchFamily="34" charset="0"/>
                <a:cs typeface="Calibri" pitchFamily="34" charset="0"/>
              </a:rPr>
              <a:t>eras</a:t>
            </a:r>
            <a:r>
              <a:rPr lang="it-IT" b="1" dirty="0" smtClean="0">
                <a:latin typeface="Calibri" pitchFamily="34" charset="0"/>
                <a:cs typeface="Calibri" pitchFamily="34" charset="0"/>
              </a:rPr>
              <a:t> </a:t>
            </a:r>
            <a:r>
              <a:rPr lang="it-IT" b="1" dirty="0">
                <a:latin typeface="Calibri" pitchFamily="34" charset="0"/>
                <a:cs typeface="Calibri" pitchFamily="34" charset="0"/>
              </a:rPr>
              <a:t>et ego </a:t>
            </a:r>
            <a:r>
              <a:rPr lang="it-IT" b="1" dirty="0" err="1">
                <a:latin typeface="Calibri" pitchFamily="34" charset="0"/>
                <a:cs typeface="Calibri" pitchFamily="34" charset="0"/>
              </a:rPr>
              <a:t>foris</a:t>
            </a:r>
            <a:endParaRPr lang="it-IT" b="1" dirty="0">
              <a:latin typeface="Calibri" pitchFamily="34" charset="0"/>
              <a:cs typeface="Calibri" pitchFamily="34" charset="0"/>
            </a:endParaRPr>
          </a:p>
          <a:p>
            <a:pPr lvl="0"/>
            <a:r>
              <a:rPr lang="it-IT" b="1" dirty="0">
                <a:latin typeface="Calibri" pitchFamily="34" charset="0"/>
                <a:cs typeface="Calibri" pitchFamily="34" charset="0"/>
              </a:rPr>
              <a:t>et </a:t>
            </a:r>
            <a:r>
              <a:rPr lang="it-IT" b="1" dirty="0" err="1">
                <a:latin typeface="Calibri" pitchFamily="34" charset="0"/>
                <a:cs typeface="Calibri" pitchFamily="34" charset="0"/>
              </a:rPr>
              <a:t>ibi</a:t>
            </a:r>
            <a:r>
              <a:rPr lang="it-IT" b="1" dirty="0">
                <a:latin typeface="Calibri" pitchFamily="34" charset="0"/>
                <a:cs typeface="Calibri" pitchFamily="34" charset="0"/>
              </a:rPr>
              <a:t> te </a:t>
            </a:r>
            <a:r>
              <a:rPr lang="it-IT" b="1" dirty="0" err="1">
                <a:latin typeface="Calibri" pitchFamily="34" charset="0"/>
                <a:cs typeface="Calibri" pitchFamily="34" charset="0"/>
              </a:rPr>
              <a:t>quaerebam</a:t>
            </a:r>
            <a:endParaRPr lang="it-IT" b="1" dirty="0">
              <a:latin typeface="Calibri" pitchFamily="34" charset="0"/>
              <a:cs typeface="Calibri" pitchFamily="34" charset="0"/>
            </a:endParaRPr>
          </a:p>
          <a:p>
            <a:pPr lvl="0"/>
            <a:r>
              <a:rPr lang="it-IT" b="1" dirty="0">
                <a:latin typeface="Calibri" pitchFamily="34" charset="0"/>
                <a:cs typeface="Calibri" pitchFamily="34" charset="0"/>
              </a:rPr>
              <a:t>et in ista formosa, </a:t>
            </a:r>
            <a:r>
              <a:rPr lang="it-IT" b="1" dirty="0" err="1">
                <a:latin typeface="Calibri" pitchFamily="34" charset="0"/>
                <a:cs typeface="Calibri" pitchFamily="34" charset="0"/>
              </a:rPr>
              <a:t>quae</a:t>
            </a:r>
            <a:r>
              <a:rPr lang="it-IT" b="1" dirty="0">
                <a:latin typeface="Calibri" pitchFamily="34" charset="0"/>
                <a:cs typeface="Calibri" pitchFamily="34" charset="0"/>
              </a:rPr>
              <a:t> </a:t>
            </a:r>
            <a:r>
              <a:rPr lang="it-IT" b="1" dirty="0" err="1">
                <a:latin typeface="Calibri" pitchFamily="34" charset="0"/>
                <a:cs typeface="Calibri" pitchFamily="34" charset="0"/>
              </a:rPr>
              <a:t>fecisti</a:t>
            </a:r>
            <a:r>
              <a:rPr lang="it-IT" b="1" dirty="0">
                <a:latin typeface="Calibri" pitchFamily="34" charset="0"/>
                <a:cs typeface="Calibri" pitchFamily="34" charset="0"/>
              </a:rPr>
              <a:t>, </a:t>
            </a:r>
            <a:r>
              <a:rPr lang="it-IT" b="1" dirty="0" err="1">
                <a:latin typeface="Calibri" pitchFamily="34" charset="0"/>
                <a:cs typeface="Calibri" pitchFamily="34" charset="0"/>
              </a:rPr>
              <a:t>deformis</a:t>
            </a:r>
            <a:r>
              <a:rPr lang="it-IT" b="1" dirty="0">
                <a:latin typeface="Calibri" pitchFamily="34" charset="0"/>
                <a:cs typeface="Calibri" pitchFamily="34" charset="0"/>
              </a:rPr>
              <a:t> </a:t>
            </a:r>
            <a:r>
              <a:rPr lang="it-IT" b="1" dirty="0" err="1">
                <a:latin typeface="Calibri" pitchFamily="34" charset="0"/>
                <a:cs typeface="Calibri" pitchFamily="34" charset="0"/>
              </a:rPr>
              <a:t>irruebam</a:t>
            </a:r>
            <a:r>
              <a:rPr lang="it-IT" b="1" dirty="0">
                <a:latin typeface="Calibri" pitchFamily="34" charset="0"/>
                <a:cs typeface="Calibri" pitchFamily="34" charset="0"/>
              </a:rPr>
              <a:t>,</a:t>
            </a:r>
          </a:p>
          <a:p>
            <a:pPr lvl="0"/>
            <a:r>
              <a:rPr lang="it-IT" b="1" dirty="0" err="1">
                <a:latin typeface="Calibri" pitchFamily="34" charset="0"/>
                <a:cs typeface="Calibri" pitchFamily="34" charset="0"/>
              </a:rPr>
              <a:t>mecum</a:t>
            </a:r>
            <a:r>
              <a:rPr lang="it-IT" b="1" dirty="0">
                <a:latin typeface="Calibri" pitchFamily="34" charset="0"/>
                <a:cs typeface="Calibri" pitchFamily="34" charset="0"/>
              </a:rPr>
              <a:t> </a:t>
            </a:r>
            <a:r>
              <a:rPr lang="it-IT" b="1" dirty="0" err="1">
                <a:latin typeface="Calibri" pitchFamily="34" charset="0"/>
                <a:cs typeface="Calibri" pitchFamily="34" charset="0"/>
              </a:rPr>
              <a:t>eras</a:t>
            </a:r>
            <a:r>
              <a:rPr lang="it-IT" b="1" dirty="0">
                <a:latin typeface="Calibri" pitchFamily="34" charset="0"/>
                <a:cs typeface="Calibri" pitchFamily="34" charset="0"/>
              </a:rPr>
              <a:t>, et </a:t>
            </a:r>
            <a:r>
              <a:rPr lang="it-IT" b="1" dirty="0" err="1">
                <a:latin typeface="Calibri" pitchFamily="34" charset="0"/>
                <a:cs typeface="Calibri" pitchFamily="34" charset="0"/>
              </a:rPr>
              <a:t>tecum</a:t>
            </a:r>
            <a:r>
              <a:rPr lang="it-IT" b="1" dirty="0">
                <a:latin typeface="Calibri" pitchFamily="34" charset="0"/>
                <a:cs typeface="Calibri" pitchFamily="34" charset="0"/>
              </a:rPr>
              <a:t> non </a:t>
            </a:r>
            <a:r>
              <a:rPr lang="it-IT" b="1" dirty="0" err="1">
                <a:latin typeface="Calibri" pitchFamily="34" charset="0"/>
                <a:cs typeface="Calibri" pitchFamily="34" charset="0"/>
              </a:rPr>
              <a:t>eram</a:t>
            </a:r>
            <a:r>
              <a:rPr lang="it-IT" b="1" dirty="0">
                <a:latin typeface="Calibri" pitchFamily="34" charset="0"/>
                <a:cs typeface="Calibri" pitchFamily="34" charset="0"/>
              </a:rPr>
              <a:t>,</a:t>
            </a:r>
          </a:p>
          <a:p>
            <a:pPr lvl="0"/>
            <a:r>
              <a:rPr lang="it-IT" b="1" dirty="0">
                <a:latin typeface="Calibri" pitchFamily="34" charset="0"/>
                <a:cs typeface="Calibri" pitchFamily="34" charset="0"/>
              </a:rPr>
              <a:t>ea me </a:t>
            </a:r>
            <a:r>
              <a:rPr lang="it-IT" b="1" dirty="0" err="1">
                <a:latin typeface="Calibri" pitchFamily="34" charset="0"/>
                <a:cs typeface="Calibri" pitchFamily="34" charset="0"/>
              </a:rPr>
              <a:t>tenebat</a:t>
            </a:r>
            <a:r>
              <a:rPr lang="it-IT" b="1" dirty="0">
                <a:latin typeface="Calibri" pitchFamily="34" charset="0"/>
                <a:cs typeface="Calibri" pitchFamily="34" charset="0"/>
              </a:rPr>
              <a:t> </a:t>
            </a:r>
            <a:r>
              <a:rPr lang="it-IT" b="1" dirty="0" err="1">
                <a:latin typeface="Calibri" pitchFamily="34" charset="0"/>
                <a:cs typeface="Calibri" pitchFamily="34" charset="0"/>
              </a:rPr>
              <a:t>longe</a:t>
            </a:r>
            <a:r>
              <a:rPr lang="it-IT" b="1" dirty="0">
                <a:latin typeface="Calibri" pitchFamily="34" charset="0"/>
                <a:cs typeface="Calibri" pitchFamily="34" charset="0"/>
              </a:rPr>
              <a:t> a te,</a:t>
            </a:r>
          </a:p>
          <a:p>
            <a:pPr lvl="0"/>
            <a:r>
              <a:rPr lang="it-IT" b="1" dirty="0" err="1">
                <a:latin typeface="Calibri" pitchFamily="34" charset="0"/>
                <a:cs typeface="Calibri" pitchFamily="34" charset="0"/>
              </a:rPr>
              <a:t>quae</a:t>
            </a:r>
            <a:r>
              <a:rPr lang="it-IT" b="1" dirty="0">
                <a:latin typeface="Calibri" pitchFamily="34" charset="0"/>
                <a:cs typeface="Calibri" pitchFamily="34" charset="0"/>
              </a:rPr>
              <a:t> si in te non </a:t>
            </a:r>
            <a:r>
              <a:rPr lang="it-IT" b="1" dirty="0" err="1">
                <a:latin typeface="Calibri" pitchFamily="34" charset="0"/>
                <a:cs typeface="Calibri" pitchFamily="34" charset="0"/>
              </a:rPr>
              <a:t>essent</a:t>
            </a:r>
            <a:r>
              <a:rPr lang="it-IT" b="1" dirty="0">
                <a:latin typeface="Calibri" pitchFamily="34" charset="0"/>
                <a:cs typeface="Calibri" pitchFamily="34" charset="0"/>
              </a:rPr>
              <a:t>, non </a:t>
            </a:r>
            <a:r>
              <a:rPr lang="it-IT" b="1" dirty="0" err="1">
                <a:latin typeface="Calibri" pitchFamily="34" charset="0"/>
                <a:cs typeface="Calibri" pitchFamily="34" charset="0"/>
              </a:rPr>
              <a:t>essent</a:t>
            </a:r>
            <a:r>
              <a:rPr lang="it-IT" b="1" dirty="0">
                <a:latin typeface="Calibri" pitchFamily="34" charset="0"/>
                <a:cs typeface="Calibri" pitchFamily="34" charset="0"/>
              </a:rPr>
              <a:t>.</a:t>
            </a:r>
          </a:p>
          <a:p>
            <a:pPr lvl="0"/>
            <a:endParaRPr lang="it-IT" dirty="0"/>
          </a:p>
        </p:txBody>
      </p:sp>
      <p:sp>
        <p:nvSpPr>
          <p:cNvPr id="3" name="Rettangolo 2"/>
          <p:cNvSpPr/>
          <p:nvPr/>
        </p:nvSpPr>
        <p:spPr>
          <a:xfrm>
            <a:off x="3995936" y="620688"/>
            <a:ext cx="4768785" cy="3416320"/>
          </a:xfrm>
          <a:prstGeom prst="rect">
            <a:avLst/>
          </a:prstGeom>
        </p:spPr>
        <p:txBody>
          <a:bodyPr wrap="square">
            <a:spAutoFit/>
          </a:bodyPr>
          <a:lstStyle/>
          <a:p>
            <a:pPr lvl="0" algn="r"/>
            <a:r>
              <a:rPr lang="it-IT" b="1" i="1" dirty="0">
                <a:solidFill>
                  <a:srgbClr val="C00000"/>
                </a:solidFill>
                <a:latin typeface="Calibri" pitchFamily="34" charset="0"/>
                <a:cs typeface="Calibri" pitchFamily="34" charset="0"/>
              </a:rPr>
              <a:t>Tardi ti ho amato,</a:t>
            </a:r>
            <a:endParaRPr lang="it-IT" b="1" dirty="0">
              <a:solidFill>
                <a:srgbClr val="C00000"/>
              </a:solidFill>
              <a:latin typeface="Calibri" pitchFamily="34" charset="0"/>
              <a:cs typeface="Calibri" pitchFamily="34" charset="0"/>
            </a:endParaRPr>
          </a:p>
          <a:p>
            <a:pPr lvl="0" algn="r"/>
            <a:r>
              <a:rPr lang="it-IT" b="1" i="1" dirty="0">
                <a:solidFill>
                  <a:srgbClr val="C00000"/>
                </a:solidFill>
                <a:latin typeface="Calibri" pitchFamily="34" charset="0"/>
                <a:cs typeface="Calibri" pitchFamily="34" charset="0"/>
              </a:rPr>
              <a:t>bellezza tanto antica e tanto nuova,</a:t>
            </a:r>
            <a:endParaRPr lang="it-IT" b="1" dirty="0">
              <a:solidFill>
                <a:srgbClr val="C00000"/>
              </a:solidFill>
              <a:latin typeface="Calibri" pitchFamily="34" charset="0"/>
              <a:cs typeface="Calibri" pitchFamily="34" charset="0"/>
            </a:endParaRPr>
          </a:p>
          <a:p>
            <a:pPr lvl="0" algn="r"/>
            <a:r>
              <a:rPr lang="it-IT" b="1" i="1" dirty="0">
                <a:solidFill>
                  <a:srgbClr val="C00000"/>
                </a:solidFill>
                <a:latin typeface="Calibri" pitchFamily="34" charset="0"/>
                <a:cs typeface="Calibri" pitchFamily="34" charset="0"/>
              </a:rPr>
              <a:t>tardi ti ho amato</a:t>
            </a:r>
            <a:r>
              <a:rPr lang="it-IT" b="1" i="1" dirty="0" smtClean="0">
                <a:solidFill>
                  <a:srgbClr val="C00000"/>
                </a:solidFill>
                <a:latin typeface="Calibri" pitchFamily="34" charset="0"/>
                <a:cs typeface="Calibri" pitchFamily="34" charset="0"/>
              </a:rPr>
              <a:t>!</a:t>
            </a:r>
          </a:p>
          <a:p>
            <a:pPr lvl="0" algn="r"/>
            <a:endParaRPr lang="it-IT" b="1" i="1" dirty="0">
              <a:solidFill>
                <a:srgbClr val="C00000"/>
              </a:solidFill>
              <a:latin typeface="Calibri" pitchFamily="34" charset="0"/>
              <a:cs typeface="Calibri" pitchFamily="34" charset="0"/>
            </a:endParaRPr>
          </a:p>
          <a:p>
            <a:pPr lvl="0" algn="r"/>
            <a:r>
              <a:rPr lang="it-IT" b="1" i="1" dirty="0">
                <a:solidFill>
                  <a:srgbClr val="C00000"/>
                </a:solidFill>
                <a:latin typeface="Calibri" pitchFamily="34" charset="0"/>
                <a:cs typeface="Calibri" pitchFamily="34" charset="0"/>
              </a:rPr>
              <a:t>Ed ecco tu eri dentro e io fuori</a:t>
            </a:r>
            <a:endParaRPr lang="it-IT" b="1" dirty="0">
              <a:solidFill>
                <a:srgbClr val="C00000"/>
              </a:solidFill>
              <a:latin typeface="Calibri" pitchFamily="34" charset="0"/>
              <a:cs typeface="Calibri" pitchFamily="34" charset="0"/>
            </a:endParaRPr>
          </a:p>
          <a:p>
            <a:pPr lvl="0" algn="r"/>
            <a:r>
              <a:rPr lang="it-IT" b="1" i="1" dirty="0">
                <a:solidFill>
                  <a:srgbClr val="C00000"/>
                </a:solidFill>
                <a:latin typeface="Calibri" pitchFamily="34" charset="0"/>
                <a:cs typeface="Calibri" pitchFamily="34" charset="0"/>
              </a:rPr>
              <a:t>e lì ti cercavo</a:t>
            </a:r>
            <a:endParaRPr lang="it-IT" b="1" dirty="0">
              <a:solidFill>
                <a:srgbClr val="C00000"/>
              </a:solidFill>
              <a:latin typeface="Calibri" pitchFamily="34" charset="0"/>
              <a:cs typeface="Calibri" pitchFamily="34" charset="0"/>
            </a:endParaRPr>
          </a:p>
          <a:p>
            <a:pPr lvl="0" algn="r"/>
            <a:r>
              <a:rPr lang="it-IT" b="1" i="1" dirty="0">
                <a:solidFill>
                  <a:srgbClr val="C00000"/>
                </a:solidFill>
                <a:latin typeface="Calibri" pitchFamily="34" charset="0"/>
                <a:cs typeface="Calibri" pitchFamily="34" charset="0"/>
              </a:rPr>
              <a:t>e in queste tue creature, che sono belle, bruttamente mi gettavo.</a:t>
            </a:r>
            <a:endParaRPr lang="it-IT" b="1" dirty="0">
              <a:solidFill>
                <a:srgbClr val="C00000"/>
              </a:solidFill>
              <a:latin typeface="Calibri" pitchFamily="34" charset="0"/>
              <a:cs typeface="Calibri" pitchFamily="34" charset="0"/>
            </a:endParaRPr>
          </a:p>
          <a:p>
            <a:pPr lvl="0" algn="r"/>
            <a:r>
              <a:rPr lang="it-IT" b="1" i="1" dirty="0">
                <a:solidFill>
                  <a:srgbClr val="C00000"/>
                </a:solidFill>
                <a:latin typeface="Calibri" pitchFamily="34" charset="0"/>
                <a:cs typeface="Calibri" pitchFamily="34" charset="0"/>
              </a:rPr>
              <a:t>Tu eri con me, e io non ero con te.</a:t>
            </a:r>
            <a:endParaRPr lang="it-IT" b="1" dirty="0">
              <a:solidFill>
                <a:srgbClr val="C00000"/>
              </a:solidFill>
              <a:latin typeface="Calibri" pitchFamily="34" charset="0"/>
              <a:cs typeface="Calibri" pitchFamily="34" charset="0"/>
            </a:endParaRPr>
          </a:p>
          <a:p>
            <a:pPr lvl="0" algn="r"/>
            <a:r>
              <a:rPr lang="it-IT" b="1" i="1" dirty="0">
                <a:solidFill>
                  <a:srgbClr val="C00000"/>
                </a:solidFill>
                <a:latin typeface="Calibri" pitchFamily="34" charset="0"/>
                <a:cs typeface="Calibri" pitchFamily="34" charset="0"/>
              </a:rPr>
              <a:t>Mi tenevano lontano da te quelle cose</a:t>
            </a:r>
            <a:endParaRPr lang="it-IT" b="1" dirty="0">
              <a:solidFill>
                <a:srgbClr val="C00000"/>
              </a:solidFill>
              <a:latin typeface="Calibri" pitchFamily="34" charset="0"/>
              <a:cs typeface="Calibri" pitchFamily="34" charset="0"/>
            </a:endParaRPr>
          </a:p>
          <a:p>
            <a:pPr lvl="0" algn="r"/>
            <a:r>
              <a:rPr lang="it-IT" b="1" i="1" dirty="0">
                <a:solidFill>
                  <a:srgbClr val="C00000"/>
                </a:solidFill>
                <a:latin typeface="Calibri" pitchFamily="34" charset="0"/>
                <a:cs typeface="Calibri" pitchFamily="34" charset="0"/>
              </a:rPr>
              <a:t>che, se non fossero in te, non esisterebbero.</a:t>
            </a:r>
            <a:endParaRPr lang="it-IT" b="1" dirty="0">
              <a:solidFill>
                <a:srgbClr val="C00000"/>
              </a:solidFill>
              <a:latin typeface="Calibri" pitchFamily="34" charset="0"/>
              <a:cs typeface="Calibri" pitchFamily="34" charset="0"/>
            </a:endParaRPr>
          </a:p>
          <a:p>
            <a:pPr lvl="0" algn="r"/>
            <a:endParaRPr lang="it-IT" dirty="0"/>
          </a:p>
        </p:txBody>
      </p:sp>
      <p:sp>
        <p:nvSpPr>
          <p:cNvPr id="4" name="Rettangolo 3"/>
          <p:cNvSpPr/>
          <p:nvPr/>
        </p:nvSpPr>
        <p:spPr>
          <a:xfrm>
            <a:off x="179512" y="3861048"/>
            <a:ext cx="8496944" cy="2862322"/>
          </a:xfrm>
          <a:prstGeom prst="rect">
            <a:avLst/>
          </a:prstGeom>
        </p:spPr>
        <p:txBody>
          <a:bodyPr wrap="square">
            <a:spAutoFit/>
          </a:bodyPr>
          <a:lstStyle/>
          <a:p>
            <a:pPr lvl="0"/>
            <a:r>
              <a:rPr lang="it-IT" b="1" dirty="0">
                <a:latin typeface="Calibri" pitchFamily="34" charset="0"/>
                <a:cs typeface="Calibri" pitchFamily="34" charset="0"/>
              </a:rPr>
              <a:t>Vocasti et clamasti	</a:t>
            </a:r>
            <a:endParaRPr lang="it-IT" b="1" dirty="0" smtClean="0">
              <a:latin typeface="Calibri" pitchFamily="34" charset="0"/>
              <a:cs typeface="Calibri" pitchFamily="34" charset="0"/>
            </a:endParaRPr>
          </a:p>
          <a:p>
            <a:pPr lvl="0"/>
            <a:r>
              <a:rPr lang="it-IT" b="1" dirty="0" smtClean="0">
                <a:latin typeface="Calibri" pitchFamily="34" charset="0"/>
                <a:cs typeface="Calibri" pitchFamily="34" charset="0"/>
              </a:rPr>
              <a:t>et </a:t>
            </a:r>
            <a:r>
              <a:rPr lang="it-IT" b="1" dirty="0" err="1">
                <a:latin typeface="Calibri" pitchFamily="34" charset="0"/>
                <a:cs typeface="Calibri" pitchFamily="34" charset="0"/>
              </a:rPr>
              <a:t>rupisti</a:t>
            </a:r>
            <a:r>
              <a:rPr lang="it-IT" b="1" dirty="0">
                <a:latin typeface="Calibri" pitchFamily="34" charset="0"/>
                <a:cs typeface="Calibri" pitchFamily="34" charset="0"/>
              </a:rPr>
              <a:t> </a:t>
            </a:r>
            <a:r>
              <a:rPr lang="it-IT" b="1" dirty="0" err="1">
                <a:latin typeface="Calibri" pitchFamily="34" charset="0"/>
                <a:cs typeface="Calibri" pitchFamily="34" charset="0"/>
              </a:rPr>
              <a:t>surditatem</a:t>
            </a:r>
            <a:r>
              <a:rPr lang="it-IT" b="1" dirty="0">
                <a:latin typeface="Calibri" pitchFamily="34" charset="0"/>
                <a:cs typeface="Calibri" pitchFamily="34" charset="0"/>
              </a:rPr>
              <a:t> </a:t>
            </a:r>
            <a:r>
              <a:rPr lang="it-IT" b="1" dirty="0" err="1">
                <a:latin typeface="Calibri" pitchFamily="34" charset="0"/>
                <a:cs typeface="Calibri" pitchFamily="34" charset="0"/>
              </a:rPr>
              <a:t>meam</a:t>
            </a:r>
            <a:endParaRPr lang="it-IT" b="1" dirty="0">
              <a:latin typeface="Calibri" pitchFamily="34" charset="0"/>
              <a:cs typeface="Calibri" pitchFamily="34" charset="0"/>
            </a:endParaRPr>
          </a:p>
          <a:p>
            <a:pPr lvl="0"/>
            <a:r>
              <a:rPr lang="it-IT" b="1" dirty="0">
                <a:latin typeface="Calibri" pitchFamily="34" charset="0"/>
                <a:cs typeface="Calibri" pitchFamily="34" charset="0"/>
              </a:rPr>
              <a:t>coruscasti, </a:t>
            </a:r>
            <a:r>
              <a:rPr lang="it-IT" b="1" dirty="0" err="1" smtClean="0">
                <a:latin typeface="Calibri" pitchFamily="34" charset="0"/>
                <a:cs typeface="Calibri" pitchFamily="34" charset="0"/>
              </a:rPr>
              <a:t>splenduisti</a:t>
            </a:r>
            <a:r>
              <a:rPr lang="it-IT" b="1" dirty="0" smtClean="0">
                <a:latin typeface="Calibri" pitchFamily="34" charset="0"/>
                <a:cs typeface="Calibri" pitchFamily="34" charset="0"/>
              </a:rPr>
              <a:t> </a:t>
            </a:r>
          </a:p>
          <a:p>
            <a:pPr lvl="0"/>
            <a:r>
              <a:rPr lang="it-IT" b="1" dirty="0" smtClean="0">
                <a:latin typeface="Calibri" pitchFamily="34" charset="0"/>
                <a:cs typeface="Calibri" pitchFamily="34" charset="0"/>
              </a:rPr>
              <a:t>et </a:t>
            </a:r>
            <a:r>
              <a:rPr lang="it-IT" b="1" dirty="0">
                <a:latin typeface="Calibri" pitchFamily="34" charset="0"/>
                <a:cs typeface="Calibri" pitchFamily="34" charset="0"/>
              </a:rPr>
              <a:t>fugasti </a:t>
            </a:r>
            <a:r>
              <a:rPr lang="it-IT" b="1" dirty="0" err="1">
                <a:latin typeface="Calibri" pitchFamily="34" charset="0"/>
                <a:cs typeface="Calibri" pitchFamily="34" charset="0"/>
              </a:rPr>
              <a:t>caecitatem</a:t>
            </a:r>
            <a:r>
              <a:rPr lang="it-IT" b="1" dirty="0">
                <a:latin typeface="Calibri" pitchFamily="34" charset="0"/>
                <a:cs typeface="Calibri" pitchFamily="34" charset="0"/>
              </a:rPr>
              <a:t> </a:t>
            </a:r>
            <a:r>
              <a:rPr lang="it-IT" b="1" dirty="0" err="1">
                <a:latin typeface="Calibri" pitchFamily="34" charset="0"/>
                <a:cs typeface="Calibri" pitchFamily="34" charset="0"/>
              </a:rPr>
              <a:t>meam</a:t>
            </a:r>
            <a:endParaRPr lang="it-IT" b="1" dirty="0">
              <a:latin typeface="Calibri" pitchFamily="34" charset="0"/>
              <a:cs typeface="Calibri" pitchFamily="34" charset="0"/>
            </a:endParaRPr>
          </a:p>
          <a:p>
            <a:pPr lvl="0"/>
            <a:r>
              <a:rPr lang="it-IT" b="1" dirty="0">
                <a:latin typeface="Calibri" pitchFamily="34" charset="0"/>
                <a:cs typeface="Calibri" pitchFamily="34" charset="0"/>
              </a:rPr>
              <a:t>fragrasti,	</a:t>
            </a:r>
            <a:endParaRPr lang="it-IT" b="1" dirty="0" smtClean="0">
              <a:latin typeface="Calibri" pitchFamily="34" charset="0"/>
              <a:cs typeface="Calibri" pitchFamily="34" charset="0"/>
            </a:endParaRPr>
          </a:p>
          <a:p>
            <a:pPr lvl="0"/>
            <a:r>
              <a:rPr lang="it-IT" b="1" dirty="0" smtClean="0">
                <a:latin typeface="Calibri" pitchFamily="34" charset="0"/>
                <a:cs typeface="Calibri" pitchFamily="34" charset="0"/>
              </a:rPr>
              <a:t>et </a:t>
            </a:r>
            <a:r>
              <a:rPr lang="it-IT" b="1" dirty="0" err="1">
                <a:latin typeface="Calibri" pitchFamily="34" charset="0"/>
                <a:cs typeface="Calibri" pitchFamily="34" charset="0"/>
              </a:rPr>
              <a:t>duxi</a:t>
            </a:r>
            <a:r>
              <a:rPr lang="it-IT" b="1" dirty="0">
                <a:latin typeface="Calibri" pitchFamily="34" charset="0"/>
                <a:cs typeface="Calibri" pitchFamily="34" charset="0"/>
              </a:rPr>
              <a:t> </a:t>
            </a:r>
            <a:r>
              <a:rPr lang="it-IT" b="1" dirty="0" err="1">
                <a:latin typeface="Calibri" pitchFamily="34" charset="0"/>
                <a:cs typeface="Calibri" pitchFamily="34" charset="0"/>
              </a:rPr>
              <a:t>spiritum</a:t>
            </a:r>
            <a:r>
              <a:rPr lang="it-IT" b="1" dirty="0">
                <a:latin typeface="Calibri" pitchFamily="34" charset="0"/>
                <a:cs typeface="Calibri" pitchFamily="34" charset="0"/>
              </a:rPr>
              <a:t> et </a:t>
            </a:r>
            <a:r>
              <a:rPr lang="it-IT" b="1" dirty="0" err="1">
                <a:latin typeface="Calibri" pitchFamily="34" charset="0"/>
                <a:cs typeface="Calibri" pitchFamily="34" charset="0"/>
              </a:rPr>
              <a:t>anhelo</a:t>
            </a:r>
            <a:r>
              <a:rPr lang="it-IT" b="1" dirty="0">
                <a:latin typeface="Calibri" pitchFamily="34" charset="0"/>
                <a:cs typeface="Calibri" pitchFamily="34" charset="0"/>
              </a:rPr>
              <a:t> </a:t>
            </a:r>
            <a:r>
              <a:rPr lang="it-IT" b="1" dirty="0" err="1">
                <a:latin typeface="Calibri" pitchFamily="34" charset="0"/>
                <a:cs typeface="Calibri" pitchFamily="34" charset="0"/>
              </a:rPr>
              <a:t>tibi</a:t>
            </a:r>
            <a:r>
              <a:rPr lang="it-IT" b="1" dirty="0">
                <a:latin typeface="Calibri" pitchFamily="34" charset="0"/>
                <a:cs typeface="Calibri" pitchFamily="34" charset="0"/>
              </a:rPr>
              <a:t>,</a:t>
            </a:r>
          </a:p>
          <a:p>
            <a:pPr lvl="0"/>
            <a:r>
              <a:rPr lang="it-IT" b="1" dirty="0">
                <a:latin typeface="Calibri" pitchFamily="34" charset="0"/>
                <a:cs typeface="Calibri" pitchFamily="34" charset="0"/>
              </a:rPr>
              <a:t>gustavi	</a:t>
            </a:r>
            <a:endParaRPr lang="it-IT" b="1" dirty="0" smtClean="0">
              <a:latin typeface="Calibri" pitchFamily="34" charset="0"/>
              <a:cs typeface="Calibri" pitchFamily="34" charset="0"/>
            </a:endParaRPr>
          </a:p>
          <a:p>
            <a:pPr lvl="0"/>
            <a:r>
              <a:rPr lang="it-IT" b="1" dirty="0" smtClean="0">
                <a:latin typeface="Calibri" pitchFamily="34" charset="0"/>
                <a:cs typeface="Calibri" pitchFamily="34" charset="0"/>
              </a:rPr>
              <a:t>et </a:t>
            </a:r>
            <a:r>
              <a:rPr lang="it-IT" b="1" dirty="0" err="1">
                <a:latin typeface="Calibri" pitchFamily="34" charset="0"/>
                <a:cs typeface="Calibri" pitchFamily="34" charset="0"/>
              </a:rPr>
              <a:t>esurio</a:t>
            </a:r>
            <a:r>
              <a:rPr lang="it-IT" b="1" dirty="0">
                <a:latin typeface="Calibri" pitchFamily="34" charset="0"/>
                <a:cs typeface="Calibri" pitchFamily="34" charset="0"/>
              </a:rPr>
              <a:t> et </a:t>
            </a:r>
            <a:r>
              <a:rPr lang="it-IT" b="1" dirty="0" err="1">
                <a:latin typeface="Calibri" pitchFamily="34" charset="0"/>
                <a:cs typeface="Calibri" pitchFamily="34" charset="0"/>
              </a:rPr>
              <a:t>sitio</a:t>
            </a:r>
            <a:endParaRPr lang="it-IT" b="1" dirty="0">
              <a:latin typeface="Calibri" pitchFamily="34" charset="0"/>
              <a:cs typeface="Calibri" pitchFamily="34" charset="0"/>
            </a:endParaRPr>
          </a:p>
          <a:p>
            <a:pPr lvl="0"/>
            <a:r>
              <a:rPr lang="it-IT" b="1" dirty="0" err="1">
                <a:latin typeface="Calibri" pitchFamily="34" charset="0"/>
                <a:cs typeface="Calibri" pitchFamily="34" charset="0"/>
              </a:rPr>
              <a:t>tetigisti</a:t>
            </a:r>
            <a:r>
              <a:rPr lang="it-IT" b="1" dirty="0">
                <a:latin typeface="Calibri" pitchFamily="34" charset="0"/>
                <a:cs typeface="Calibri" pitchFamily="34" charset="0"/>
              </a:rPr>
              <a:t> </a:t>
            </a:r>
            <a:r>
              <a:rPr lang="it-IT" b="1" dirty="0" smtClean="0">
                <a:latin typeface="Calibri" pitchFamily="34" charset="0"/>
                <a:cs typeface="Calibri" pitchFamily="34" charset="0"/>
              </a:rPr>
              <a:t>me, </a:t>
            </a:r>
          </a:p>
          <a:p>
            <a:pPr lvl="0"/>
            <a:r>
              <a:rPr lang="it-IT" b="1" dirty="0" smtClean="0">
                <a:latin typeface="Calibri" pitchFamily="34" charset="0"/>
                <a:cs typeface="Calibri" pitchFamily="34" charset="0"/>
              </a:rPr>
              <a:t>et </a:t>
            </a:r>
            <a:r>
              <a:rPr lang="it-IT" b="1" dirty="0" err="1">
                <a:latin typeface="Calibri" pitchFamily="34" charset="0"/>
                <a:cs typeface="Calibri" pitchFamily="34" charset="0"/>
              </a:rPr>
              <a:t>exarsi</a:t>
            </a:r>
            <a:r>
              <a:rPr lang="it-IT" b="1" dirty="0">
                <a:latin typeface="Calibri" pitchFamily="34" charset="0"/>
                <a:cs typeface="Calibri" pitchFamily="34" charset="0"/>
              </a:rPr>
              <a:t> in </a:t>
            </a:r>
            <a:r>
              <a:rPr lang="it-IT" b="1" dirty="0" err="1">
                <a:latin typeface="Calibri" pitchFamily="34" charset="0"/>
                <a:cs typeface="Calibri" pitchFamily="34" charset="0"/>
              </a:rPr>
              <a:t>pacem</a:t>
            </a:r>
            <a:r>
              <a:rPr lang="it-IT" b="1" dirty="0">
                <a:latin typeface="Calibri" pitchFamily="34" charset="0"/>
                <a:cs typeface="Calibri" pitchFamily="34" charset="0"/>
              </a:rPr>
              <a:t> </a:t>
            </a:r>
            <a:r>
              <a:rPr lang="it-IT" b="1" dirty="0" err="1">
                <a:latin typeface="Calibri" pitchFamily="34" charset="0"/>
                <a:cs typeface="Calibri" pitchFamily="34" charset="0"/>
              </a:rPr>
              <a:t>tuam</a:t>
            </a:r>
            <a:endParaRPr lang="it-IT" b="1" dirty="0">
              <a:latin typeface="Calibri" pitchFamily="34" charset="0"/>
              <a:cs typeface="Calibri" pitchFamily="34" charset="0"/>
            </a:endParaRPr>
          </a:p>
        </p:txBody>
      </p:sp>
      <p:sp>
        <p:nvSpPr>
          <p:cNvPr id="5" name="CasellaDiTesto 4"/>
          <p:cNvSpPr txBox="1"/>
          <p:nvPr/>
        </p:nvSpPr>
        <p:spPr>
          <a:xfrm>
            <a:off x="4258298" y="3861048"/>
            <a:ext cx="4418158" cy="2862322"/>
          </a:xfrm>
          <a:prstGeom prst="rect">
            <a:avLst/>
          </a:prstGeom>
          <a:noFill/>
        </p:spPr>
        <p:txBody>
          <a:bodyPr wrap="square" rtlCol="0">
            <a:spAutoFit/>
          </a:bodyPr>
          <a:lstStyle/>
          <a:p>
            <a:pPr lvl="0" algn="r"/>
            <a:r>
              <a:rPr lang="it-IT" b="1" i="1" dirty="0" smtClean="0">
                <a:solidFill>
                  <a:srgbClr val="C00000"/>
                </a:solidFill>
                <a:latin typeface="Calibri" pitchFamily="34" charset="0"/>
                <a:cs typeface="Calibri" pitchFamily="34" charset="0"/>
              </a:rPr>
              <a:t>               		Tu </a:t>
            </a:r>
            <a:r>
              <a:rPr lang="it-IT" b="1" i="1" dirty="0">
                <a:solidFill>
                  <a:srgbClr val="C00000"/>
                </a:solidFill>
                <a:latin typeface="Calibri" pitchFamily="34" charset="0"/>
                <a:cs typeface="Calibri" pitchFamily="34" charset="0"/>
              </a:rPr>
              <a:t>chiamasti e </a:t>
            </a:r>
            <a:r>
              <a:rPr lang="it-IT" b="1" i="1" dirty="0" smtClean="0">
                <a:solidFill>
                  <a:srgbClr val="C00000"/>
                </a:solidFill>
                <a:latin typeface="Calibri" pitchFamily="34" charset="0"/>
                <a:cs typeface="Calibri" pitchFamily="34" charset="0"/>
              </a:rPr>
              <a:t>gridasti       </a:t>
            </a:r>
            <a:r>
              <a:rPr lang="it-IT" b="1" i="1" dirty="0">
                <a:solidFill>
                  <a:srgbClr val="C00000"/>
                </a:solidFill>
                <a:latin typeface="Calibri" pitchFamily="34" charset="0"/>
                <a:cs typeface="Calibri" pitchFamily="34" charset="0"/>
              </a:rPr>
              <a:t>		</a:t>
            </a:r>
            <a:r>
              <a:rPr lang="it-IT" b="1" i="1" dirty="0" smtClean="0">
                <a:solidFill>
                  <a:srgbClr val="C00000"/>
                </a:solidFill>
                <a:latin typeface="Calibri" pitchFamily="34" charset="0"/>
                <a:cs typeface="Calibri" pitchFamily="34" charset="0"/>
              </a:rPr>
              <a:t>rompesti </a:t>
            </a:r>
            <a:r>
              <a:rPr lang="it-IT" b="1" i="1" dirty="0">
                <a:solidFill>
                  <a:srgbClr val="C00000"/>
                </a:solidFill>
                <a:latin typeface="Calibri" pitchFamily="34" charset="0"/>
                <a:cs typeface="Calibri" pitchFamily="34" charset="0"/>
              </a:rPr>
              <a:t>la mia sordità,</a:t>
            </a:r>
            <a:endParaRPr lang="it-IT" b="1" dirty="0">
              <a:solidFill>
                <a:srgbClr val="C00000"/>
              </a:solidFill>
              <a:latin typeface="Calibri" pitchFamily="34" charset="0"/>
              <a:cs typeface="Calibri" pitchFamily="34" charset="0"/>
            </a:endParaRPr>
          </a:p>
          <a:p>
            <a:pPr lvl="0" algn="r"/>
            <a:r>
              <a:rPr lang="it-IT" b="1" i="1" dirty="0" smtClean="0">
                <a:solidFill>
                  <a:srgbClr val="C00000"/>
                </a:solidFill>
                <a:latin typeface="Calibri" pitchFamily="34" charset="0"/>
                <a:cs typeface="Calibri" pitchFamily="34" charset="0"/>
              </a:rPr>
              <a:t>		brillasti</a:t>
            </a:r>
            <a:r>
              <a:rPr lang="it-IT" b="1" i="1" dirty="0">
                <a:solidFill>
                  <a:srgbClr val="C00000"/>
                </a:solidFill>
                <a:latin typeface="Calibri" pitchFamily="34" charset="0"/>
                <a:cs typeface="Calibri" pitchFamily="34" charset="0"/>
              </a:rPr>
              <a:t>, splendesti	</a:t>
            </a:r>
            <a:endParaRPr lang="it-IT" b="1" i="1" dirty="0" smtClean="0">
              <a:solidFill>
                <a:srgbClr val="C00000"/>
              </a:solidFill>
              <a:latin typeface="Calibri" pitchFamily="34" charset="0"/>
              <a:cs typeface="Calibri" pitchFamily="34" charset="0"/>
            </a:endParaRPr>
          </a:p>
          <a:p>
            <a:pPr lvl="0" algn="r"/>
            <a:r>
              <a:rPr lang="it-IT" b="1" i="1" dirty="0" smtClean="0">
                <a:solidFill>
                  <a:srgbClr val="C00000"/>
                </a:solidFill>
                <a:latin typeface="Calibri" pitchFamily="34" charset="0"/>
                <a:cs typeface="Calibri" pitchFamily="34" charset="0"/>
              </a:rPr>
              <a:t>e </a:t>
            </a:r>
            <a:r>
              <a:rPr lang="it-IT" b="1" i="1" dirty="0">
                <a:solidFill>
                  <a:srgbClr val="C00000"/>
                </a:solidFill>
                <a:latin typeface="Calibri" pitchFamily="34" charset="0"/>
                <a:cs typeface="Calibri" pitchFamily="34" charset="0"/>
              </a:rPr>
              <a:t>cacciasti la mia cecità,</a:t>
            </a:r>
            <a:endParaRPr lang="it-IT" b="1" dirty="0">
              <a:solidFill>
                <a:srgbClr val="C00000"/>
              </a:solidFill>
              <a:latin typeface="Calibri" pitchFamily="34" charset="0"/>
              <a:cs typeface="Calibri" pitchFamily="34" charset="0"/>
            </a:endParaRPr>
          </a:p>
          <a:p>
            <a:pPr lvl="0" algn="r"/>
            <a:r>
              <a:rPr lang="it-IT" b="1" i="1" dirty="0" smtClean="0">
                <a:solidFill>
                  <a:srgbClr val="C00000"/>
                </a:solidFill>
                <a:latin typeface="Calibri" pitchFamily="34" charset="0"/>
                <a:cs typeface="Calibri" pitchFamily="34" charset="0"/>
              </a:rPr>
              <a:t>	facesti </a:t>
            </a:r>
            <a:r>
              <a:rPr lang="it-IT" b="1" i="1" dirty="0">
                <a:solidFill>
                  <a:srgbClr val="C00000"/>
                </a:solidFill>
                <a:latin typeface="Calibri" pitchFamily="34" charset="0"/>
                <a:cs typeface="Calibri" pitchFamily="34" charset="0"/>
              </a:rPr>
              <a:t>sentire la tua </a:t>
            </a:r>
            <a:r>
              <a:rPr lang="it-IT" b="1" i="1" dirty="0" smtClean="0">
                <a:solidFill>
                  <a:srgbClr val="C00000"/>
                </a:solidFill>
                <a:latin typeface="Calibri" pitchFamily="34" charset="0"/>
                <a:cs typeface="Calibri" pitchFamily="34" charset="0"/>
              </a:rPr>
              <a:t>fragranza</a:t>
            </a:r>
          </a:p>
          <a:p>
            <a:pPr lvl="0" algn="r"/>
            <a:r>
              <a:rPr lang="it-IT" b="1" i="1" dirty="0" smtClean="0">
                <a:solidFill>
                  <a:srgbClr val="C00000"/>
                </a:solidFill>
                <a:latin typeface="Calibri" pitchFamily="34" charset="0"/>
                <a:cs typeface="Calibri" pitchFamily="34" charset="0"/>
              </a:rPr>
              <a:t>e </a:t>
            </a:r>
            <a:r>
              <a:rPr lang="it-IT" b="1" i="1" dirty="0">
                <a:solidFill>
                  <a:srgbClr val="C00000"/>
                </a:solidFill>
                <a:latin typeface="Calibri" pitchFamily="34" charset="0"/>
                <a:cs typeface="Calibri" pitchFamily="34" charset="0"/>
              </a:rPr>
              <a:t>aspirai e sono ansimante per te;</a:t>
            </a:r>
            <a:endParaRPr lang="it-IT" b="1" dirty="0">
              <a:solidFill>
                <a:srgbClr val="C00000"/>
              </a:solidFill>
              <a:latin typeface="Calibri" pitchFamily="34" charset="0"/>
              <a:cs typeface="Calibri" pitchFamily="34" charset="0"/>
            </a:endParaRPr>
          </a:p>
          <a:p>
            <a:pPr lvl="0" algn="r"/>
            <a:r>
              <a:rPr lang="it-IT" b="1" i="1" dirty="0" smtClean="0">
                <a:solidFill>
                  <a:srgbClr val="C00000"/>
                </a:solidFill>
                <a:latin typeface="Calibri" pitchFamily="34" charset="0"/>
                <a:cs typeface="Calibri" pitchFamily="34" charset="0"/>
              </a:rPr>
              <a:t>			     gustai</a:t>
            </a:r>
            <a:r>
              <a:rPr lang="it-IT" b="1" i="1" dirty="0">
                <a:solidFill>
                  <a:srgbClr val="C00000"/>
                </a:solidFill>
                <a:latin typeface="Calibri" pitchFamily="34" charset="0"/>
                <a:cs typeface="Calibri" pitchFamily="34" charset="0"/>
              </a:rPr>
              <a:t>			</a:t>
            </a:r>
            <a:r>
              <a:rPr lang="it-IT" b="1" i="1" dirty="0" smtClean="0">
                <a:solidFill>
                  <a:srgbClr val="C00000"/>
                </a:solidFill>
                <a:latin typeface="Calibri" pitchFamily="34" charset="0"/>
                <a:cs typeface="Calibri" pitchFamily="34" charset="0"/>
              </a:rPr>
              <a:t>e </a:t>
            </a:r>
            <a:r>
              <a:rPr lang="it-IT" b="1" i="1" dirty="0">
                <a:solidFill>
                  <a:srgbClr val="C00000"/>
                </a:solidFill>
                <a:latin typeface="Calibri" pitchFamily="34" charset="0"/>
                <a:cs typeface="Calibri" pitchFamily="34" charset="0"/>
              </a:rPr>
              <a:t>ho fame e sete;</a:t>
            </a:r>
            <a:endParaRPr lang="it-IT" b="1" dirty="0">
              <a:solidFill>
                <a:srgbClr val="C00000"/>
              </a:solidFill>
              <a:latin typeface="Calibri" pitchFamily="34" charset="0"/>
              <a:cs typeface="Calibri" pitchFamily="34" charset="0"/>
            </a:endParaRPr>
          </a:p>
          <a:p>
            <a:pPr lvl="0" algn="r"/>
            <a:r>
              <a:rPr lang="it-IT" b="1" i="1" dirty="0" smtClean="0">
                <a:solidFill>
                  <a:srgbClr val="C00000"/>
                </a:solidFill>
                <a:latin typeface="Calibri" pitchFamily="34" charset="0"/>
                <a:cs typeface="Calibri" pitchFamily="34" charset="0"/>
              </a:rPr>
              <a:t>			mi </a:t>
            </a:r>
            <a:r>
              <a:rPr lang="it-IT" b="1" i="1" dirty="0">
                <a:solidFill>
                  <a:srgbClr val="C00000"/>
                </a:solidFill>
                <a:latin typeface="Calibri" pitchFamily="34" charset="0"/>
                <a:cs typeface="Calibri" pitchFamily="34" charset="0"/>
              </a:rPr>
              <a:t>toccasti	</a:t>
            </a:r>
            <a:r>
              <a:rPr lang="it-IT" b="1" i="1" dirty="0" smtClean="0">
                <a:solidFill>
                  <a:srgbClr val="C00000"/>
                </a:solidFill>
                <a:latin typeface="Calibri" pitchFamily="34" charset="0"/>
                <a:cs typeface="Calibri" pitchFamily="34" charset="0"/>
              </a:rPr>
              <a:t>e </a:t>
            </a:r>
            <a:r>
              <a:rPr lang="it-IT" b="1" i="1" dirty="0">
                <a:solidFill>
                  <a:srgbClr val="C00000"/>
                </a:solidFill>
                <a:latin typeface="Calibri" pitchFamily="34" charset="0"/>
                <a:cs typeface="Calibri" pitchFamily="34" charset="0"/>
              </a:rPr>
              <a:t>mi infiammai per la tua pace</a:t>
            </a:r>
            <a:r>
              <a:rPr lang="it-IT" b="1" i="1" dirty="0" smtClean="0">
                <a:solidFill>
                  <a:srgbClr val="C00000"/>
                </a:solidFill>
                <a:latin typeface="Calibri" pitchFamily="34" charset="0"/>
                <a:cs typeface="Calibri" pitchFamily="34" charset="0"/>
              </a:rPr>
              <a:t>.</a:t>
            </a:r>
            <a:endParaRPr lang="it-IT" dirty="0"/>
          </a:p>
        </p:txBody>
      </p:sp>
    </p:spTree>
    <p:extLst>
      <p:ext uri="{BB962C8B-B14F-4D97-AF65-F5344CB8AC3E}">
        <p14:creationId xmlns:p14="http://schemas.microsoft.com/office/powerpoint/2010/main" val="2767321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arrotondato 2"/>
          <p:cNvSpPr/>
          <p:nvPr/>
        </p:nvSpPr>
        <p:spPr>
          <a:xfrm>
            <a:off x="296626" y="3868752"/>
            <a:ext cx="8640960" cy="273630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323528" y="116632"/>
            <a:ext cx="8208912" cy="6463308"/>
          </a:xfrm>
          <a:prstGeom prst="rect">
            <a:avLst/>
          </a:prstGeom>
          <a:noFill/>
        </p:spPr>
        <p:txBody>
          <a:bodyPr wrap="square" rtlCol="0">
            <a:spAutoFit/>
          </a:bodyPr>
          <a:lstStyle/>
          <a:p>
            <a:r>
              <a:rPr lang="it-IT" b="1" i="1" dirty="0" smtClean="0">
                <a:solidFill>
                  <a:srgbClr val="FF0000"/>
                </a:solidFill>
                <a:latin typeface="Calibri" pitchFamily="34" charset="0"/>
                <a:cs typeface="Calibri" pitchFamily="34" charset="0"/>
              </a:rPr>
              <a:t>Il pensiero su Dio nel medioevo</a:t>
            </a:r>
          </a:p>
          <a:p>
            <a:endParaRPr lang="it-IT" dirty="0">
              <a:latin typeface="Calibri" pitchFamily="34" charset="0"/>
              <a:cs typeface="Calibri" pitchFamily="34" charset="0"/>
            </a:endParaRPr>
          </a:p>
          <a:p>
            <a:pPr marL="285750" indent="-285750" algn="just">
              <a:buFont typeface="Wingdings" pitchFamily="2" charset="2"/>
              <a:buChar char="q"/>
            </a:pPr>
            <a:r>
              <a:rPr lang="it-IT" b="1" dirty="0" smtClean="0">
                <a:solidFill>
                  <a:srgbClr val="C00000"/>
                </a:solidFill>
                <a:latin typeface="Calibri" pitchFamily="34" charset="0"/>
                <a:cs typeface="Calibri" pitchFamily="34" charset="0"/>
              </a:rPr>
              <a:t>Bernardo di Chiaravalle </a:t>
            </a:r>
            <a:r>
              <a:rPr lang="it-IT" dirty="0" smtClean="0">
                <a:latin typeface="Calibri" pitchFamily="34" charset="0"/>
                <a:cs typeface="Calibri" pitchFamily="34" charset="0"/>
              </a:rPr>
              <a:t>(1090 - 1153) &gt; è un monaco cistercense e può rappresentare l’uomo tipo del Medioevo: per la tradizione monastica, legata ad Agostino e a Benedetto, il problema di Dio non consiste tanto nel voler comprendere Dio quanto nel volerlo «</a:t>
            </a:r>
            <a:r>
              <a:rPr lang="it-IT" b="1" dirty="0" err="1" smtClean="0">
                <a:solidFill>
                  <a:srgbClr val="FF0000"/>
                </a:solidFill>
                <a:latin typeface="Calibri" pitchFamily="34" charset="0"/>
                <a:cs typeface="Calibri" pitchFamily="34" charset="0"/>
              </a:rPr>
              <a:t>sàpere</a:t>
            </a:r>
            <a:r>
              <a:rPr lang="it-IT" b="1" dirty="0" smtClean="0">
                <a:solidFill>
                  <a:srgbClr val="FF0000"/>
                </a:solidFill>
                <a:latin typeface="Calibri" pitchFamily="34" charset="0"/>
                <a:cs typeface="Calibri" pitchFamily="34" charset="0"/>
              </a:rPr>
              <a:t> / gustare</a:t>
            </a:r>
            <a:r>
              <a:rPr lang="it-IT" dirty="0" smtClean="0">
                <a:latin typeface="Calibri" pitchFamily="34" charset="0"/>
                <a:cs typeface="Calibri" pitchFamily="34" charset="0"/>
              </a:rPr>
              <a:t>».  Ciò che il monaco cercava nella sua esperienza religiosa è il «sapore di Dio». Al centro della teologia di Bernardo c’è il concetto di Amore che ha creato l’uomo e lo ha redento dopo il peccato: il credente impara ad amare Dio per sé stesso e questa comunione assume i tratti della </a:t>
            </a:r>
            <a:r>
              <a:rPr lang="it-IT" dirty="0" err="1" smtClean="0">
                <a:latin typeface="Calibri" pitchFamily="34" charset="0"/>
                <a:cs typeface="Calibri" pitchFamily="34" charset="0"/>
              </a:rPr>
              <a:t>sponsalità</a:t>
            </a:r>
            <a:r>
              <a:rPr lang="it-IT" dirty="0" smtClean="0">
                <a:latin typeface="Calibri" pitchFamily="34" charset="0"/>
                <a:cs typeface="Calibri" pitchFamily="34" charset="0"/>
              </a:rPr>
              <a:t>, vista la sua profondità e bellezza</a:t>
            </a:r>
          </a:p>
          <a:p>
            <a:pPr marL="285750" indent="-285750" algn="just">
              <a:buFont typeface="Wingdings" pitchFamily="2" charset="2"/>
              <a:buChar char="q"/>
            </a:pPr>
            <a:endParaRPr lang="it-IT" dirty="0">
              <a:latin typeface="Calibri" pitchFamily="34" charset="0"/>
              <a:cs typeface="Calibri" pitchFamily="34" charset="0"/>
            </a:endParaRPr>
          </a:p>
          <a:p>
            <a:pPr marL="285750" indent="-285750">
              <a:buFont typeface="Wingdings"/>
              <a:buChar char="Ø"/>
            </a:pPr>
            <a:r>
              <a:rPr lang="it-IT" dirty="0">
                <a:latin typeface="Calibri" pitchFamily="34" charset="0"/>
                <a:cs typeface="Calibri" pitchFamily="34" charset="0"/>
              </a:rPr>
              <a:t>Sermone 85 sul </a:t>
            </a:r>
            <a:r>
              <a:rPr lang="it-IT" i="1" dirty="0">
                <a:latin typeface="Calibri" pitchFamily="34" charset="0"/>
                <a:cs typeface="Calibri" pitchFamily="34" charset="0"/>
              </a:rPr>
              <a:t>Cantico dei cantici</a:t>
            </a:r>
            <a:r>
              <a:rPr lang="it-IT" dirty="0">
                <a:latin typeface="Calibri" pitchFamily="34" charset="0"/>
                <a:cs typeface="Calibri" pitchFamily="34" charset="0"/>
              </a:rPr>
              <a:t>:</a:t>
            </a:r>
          </a:p>
          <a:p>
            <a:pPr marL="742950" lvl="1" indent="-285750">
              <a:buFont typeface="Wingdings"/>
              <a:buChar char="Ø"/>
            </a:pPr>
            <a:r>
              <a:rPr lang="it-IT" dirty="0">
                <a:latin typeface="Calibri" pitchFamily="34" charset="0"/>
                <a:cs typeface="Calibri" pitchFamily="34" charset="0"/>
              </a:rPr>
              <a:t>«</a:t>
            </a:r>
            <a:r>
              <a:rPr lang="it-IT" i="1" dirty="0">
                <a:latin typeface="Calibri" pitchFamily="34" charset="0"/>
                <a:cs typeface="Calibri" pitchFamily="34" charset="0"/>
              </a:rPr>
              <a:t>Nel mio giaciglio ho cercato l’amato dell’anima mia</a:t>
            </a:r>
            <a:r>
              <a:rPr lang="it-IT" dirty="0">
                <a:latin typeface="Calibri" pitchFamily="34" charset="0"/>
                <a:cs typeface="Calibri" pitchFamily="34" charset="0"/>
              </a:rPr>
              <a:t>» (</a:t>
            </a:r>
            <a:r>
              <a:rPr lang="it-IT" dirty="0" err="1">
                <a:latin typeface="Calibri" pitchFamily="34" charset="0"/>
                <a:cs typeface="Calibri" pitchFamily="34" charset="0"/>
              </a:rPr>
              <a:t>Ct</a:t>
            </a:r>
            <a:r>
              <a:rPr lang="it-IT" dirty="0">
                <a:latin typeface="Calibri" pitchFamily="34" charset="0"/>
                <a:cs typeface="Calibri" pitchFamily="34" charset="0"/>
              </a:rPr>
              <a:t> 3,1)</a:t>
            </a:r>
          </a:p>
          <a:p>
            <a:pPr marL="742950" lvl="1" indent="-285750">
              <a:buFont typeface="Wingdings"/>
              <a:buChar char="Ø"/>
            </a:pPr>
            <a:endParaRPr lang="it-IT" dirty="0">
              <a:latin typeface="Calibri" pitchFamily="34" charset="0"/>
              <a:cs typeface="Calibri" pitchFamily="34" charset="0"/>
            </a:endParaRPr>
          </a:p>
          <a:p>
            <a:pPr marL="355600" lvl="1" algn="just" defTabSz="668338">
              <a:tabLst>
                <a:tab pos="8339138" algn="l"/>
              </a:tabLst>
            </a:pPr>
            <a:r>
              <a:rPr lang="it-IT" i="1" dirty="0" err="1">
                <a:latin typeface="Calibri" pitchFamily="34" charset="0"/>
                <a:cs typeface="Calibri" pitchFamily="34" charset="0"/>
              </a:rPr>
              <a:t>Quaerit</a:t>
            </a:r>
            <a:r>
              <a:rPr lang="it-IT" i="1" dirty="0">
                <a:latin typeface="Calibri" pitchFamily="34" charset="0"/>
                <a:cs typeface="Calibri" pitchFamily="34" charset="0"/>
              </a:rPr>
              <a:t> anima </a:t>
            </a:r>
            <a:r>
              <a:rPr lang="it-IT" i="1" dirty="0" err="1">
                <a:latin typeface="Calibri" pitchFamily="34" charset="0"/>
                <a:cs typeface="Calibri" pitchFamily="34" charset="0"/>
              </a:rPr>
              <a:t>Verbum</a:t>
            </a:r>
            <a:r>
              <a:rPr lang="it-IT" i="1" dirty="0">
                <a:latin typeface="Calibri" pitchFamily="34" charset="0"/>
                <a:cs typeface="Calibri" pitchFamily="34" charset="0"/>
              </a:rPr>
              <a:t>, cui </a:t>
            </a:r>
            <a:r>
              <a:rPr lang="it-IT" i="1" dirty="0" err="1">
                <a:latin typeface="Calibri" pitchFamily="34" charset="0"/>
                <a:cs typeface="Calibri" pitchFamily="34" charset="0"/>
              </a:rPr>
              <a:t>consentiat</a:t>
            </a:r>
            <a:r>
              <a:rPr lang="it-IT" i="1" dirty="0">
                <a:latin typeface="Calibri" pitchFamily="34" charset="0"/>
                <a:cs typeface="Calibri" pitchFamily="34" charset="0"/>
              </a:rPr>
              <a:t> ad </a:t>
            </a:r>
            <a:r>
              <a:rPr lang="it-IT" b="1" i="1" dirty="0" err="1">
                <a:solidFill>
                  <a:srgbClr val="FF0000"/>
                </a:solidFill>
                <a:latin typeface="Calibri" pitchFamily="34" charset="0"/>
                <a:cs typeface="Calibri" pitchFamily="34" charset="0"/>
              </a:rPr>
              <a:t>correptionem</a:t>
            </a:r>
            <a:r>
              <a:rPr lang="it-IT" i="1" dirty="0">
                <a:latin typeface="Calibri" pitchFamily="34" charset="0"/>
                <a:cs typeface="Calibri" pitchFamily="34" charset="0"/>
              </a:rPr>
              <a:t>, quo </a:t>
            </a:r>
            <a:r>
              <a:rPr lang="it-IT" i="1" dirty="0" err="1">
                <a:latin typeface="Calibri" pitchFamily="34" charset="0"/>
                <a:cs typeface="Calibri" pitchFamily="34" charset="0"/>
              </a:rPr>
              <a:t>illuminetur</a:t>
            </a:r>
            <a:r>
              <a:rPr lang="it-IT" i="1" dirty="0">
                <a:latin typeface="Calibri" pitchFamily="34" charset="0"/>
                <a:cs typeface="Calibri" pitchFamily="34" charset="0"/>
              </a:rPr>
              <a:t> ad </a:t>
            </a:r>
            <a:r>
              <a:rPr lang="it-IT" b="1" i="1" dirty="0" err="1">
                <a:solidFill>
                  <a:srgbClr val="FF0000"/>
                </a:solidFill>
                <a:latin typeface="Calibri" pitchFamily="34" charset="0"/>
                <a:cs typeface="Calibri" pitchFamily="34" charset="0"/>
              </a:rPr>
              <a:t>cognitionem</a:t>
            </a:r>
            <a:r>
              <a:rPr lang="it-IT" i="1" dirty="0">
                <a:latin typeface="Calibri" pitchFamily="34" charset="0"/>
                <a:cs typeface="Calibri" pitchFamily="34" charset="0"/>
              </a:rPr>
              <a:t>, cui </a:t>
            </a:r>
            <a:r>
              <a:rPr lang="it-IT" i="1" dirty="0" err="1">
                <a:latin typeface="Calibri" pitchFamily="34" charset="0"/>
                <a:cs typeface="Calibri" pitchFamily="34" charset="0"/>
              </a:rPr>
              <a:t>innatatur</a:t>
            </a:r>
            <a:r>
              <a:rPr lang="it-IT" i="1" dirty="0">
                <a:latin typeface="Calibri" pitchFamily="34" charset="0"/>
                <a:cs typeface="Calibri" pitchFamily="34" charset="0"/>
              </a:rPr>
              <a:t> ad </a:t>
            </a:r>
            <a:r>
              <a:rPr lang="it-IT" b="1" i="1" dirty="0" err="1">
                <a:solidFill>
                  <a:srgbClr val="FF0000"/>
                </a:solidFill>
                <a:latin typeface="Calibri" pitchFamily="34" charset="0"/>
                <a:cs typeface="Calibri" pitchFamily="34" charset="0"/>
              </a:rPr>
              <a:t>virtutem</a:t>
            </a:r>
            <a:r>
              <a:rPr lang="it-IT" i="1" dirty="0">
                <a:latin typeface="Calibri" pitchFamily="34" charset="0"/>
                <a:cs typeface="Calibri" pitchFamily="34" charset="0"/>
              </a:rPr>
              <a:t>, quo </a:t>
            </a:r>
            <a:r>
              <a:rPr lang="it-IT" i="1" dirty="0" err="1">
                <a:latin typeface="Calibri" pitchFamily="34" charset="0"/>
                <a:cs typeface="Calibri" pitchFamily="34" charset="0"/>
              </a:rPr>
              <a:t>reformetur</a:t>
            </a:r>
            <a:r>
              <a:rPr lang="it-IT" i="1" dirty="0">
                <a:latin typeface="Calibri" pitchFamily="34" charset="0"/>
                <a:cs typeface="Calibri" pitchFamily="34" charset="0"/>
              </a:rPr>
              <a:t> ad </a:t>
            </a:r>
            <a:r>
              <a:rPr lang="it-IT" b="1" i="1" dirty="0" err="1">
                <a:solidFill>
                  <a:srgbClr val="FF0000"/>
                </a:solidFill>
                <a:latin typeface="Calibri" pitchFamily="34" charset="0"/>
                <a:cs typeface="Calibri" pitchFamily="34" charset="0"/>
              </a:rPr>
              <a:t>sapientiam</a:t>
            </a:r>
            <a:r>
              <a:rPr lang="it-IT" i="1" dirty="0">
                <a:latin typeface="Calibri" pitchFamily="34" charset="0"/>
                <a:cs typeface="Calibri" pitchFamily="34" charset="0"/>
              </a:rPr>
              <a:t>, cui </a:t>
            </a:r>
            <a:r>
              <a:rPr lang="it-IT" i="1" dirty="0" err="1">
                <a:latin typeface="Calibri" pitchFamily="34" charset="0"/>
                <a:cs typeface="Calibri" pitchFamily="34" charset="0"/>
              </a:rPr>
              <a:t>conformetur</a:t>
            </a:r>
            <a:r>
              <a:rPr lang="it-IT" i="1" dirty="0">
                <a:latin typeface="Calibri" pitchFamily="34" charset="0"/>
                <a:cs typeface="Calibri" pitchFamily="34" charset="0"/>
              </a:rPr>
              <a:t> ad </a:t>
            </a:r>
            <a:r>
              <a:rPr lang="it-IT" b="1" i="1" dirty="0" err="1">
                <a:solidFill>
                  <a:srgbClr val="FF0000"/>
                </a:solidFill>
                <a:latin typeface="Calibri" pitchFamily="34" charset="0"/>
                <a:cs typeface="Calibri" pitchFamily="34" charset="0"/>
              </a:rPr>
              <a:t>decorem</a:t>
            </a:r>
            <a:r>
              <a:rPr lang="it-IT" i="1" dirty="0">
                <a:latin typeface="Calibri" pitchFamily="34" charset="0"/>
                <a:cs typeface="Calibri" pitchFamily="34" charset="0"/>
              </a:rPr>
              <a:t>, cui </a:t>
            </a:r>
            <a:r>
              <a:rPr lang="it-IT" i="1" dirty="0" err="1">
                <a:latin typeface="Calibri" pitchFamily="34" charset="0"/>
                <a:cs typeface="Calibri" pitchFamily="34" charset="0"/>
              </a:rPr>
              <a:t>maritetur</a:t>
            </a:r>
            <a:r>
              <a:rPr lang="it-IT" i="1" dirty="0">
                <a:latin typeface="Calibri" pitchFamily="34" charset="0"/>
                <a:cs typeface="Calibri" pitchFamily="34" charset="0"/>
              </a:rPr>
              <a:t> ad </a:t>
            </a:r>
            <a:r>
              <a:rPr lang="it-IT" i="1" dirty="0" err="1">
                <a:latin typeface="Calibri" pitchFamily="34" charset="0"/>
                <a:cs typeface="Calibri" pitchFamily="34" charset="0"/>
              </a:rPr>
              <a:t>f</a:t>
            </a:r>
            <a:r>
              <a:rPr lang="it-IT" b="1" i="1" dirty="0" err="1">
                <a:solidFill>
                  <a:srgbClr val="FF0000"/>
                </a:solidFill>
                <a:latin typeface="Calibri" pitchFamily="34" charset="0"/>
                <a:cs typeface="Calibri" pitchFamily="34" charset="0"/>
              </a:rPr>
              <a:t>ecunditatem</a:t>
            </a:r>
            <a:r>
              <a:rPr lang="it-IT" i="1" dirty="0">
                <a:latin typeface="Calibri" pitchFamily="34" charset="0"/>
                <a:cs typeface="Calibri" pitchFamily="34" charset="0"/>
              </a:rPr>
              <a:t>, quo </a:t>
            </a:r>
            <a:r>
              <a:rPr lang="it-IT" i="1" dirty="0" err="1">
                <a:latin typeface="Calibri" pitchFamily="34" charset="0"/>
                <a:cs typeface="Calibri" pitchFamily="34" charset="0"/>
              </a:rPr>
              <a:t>fruatur</a:t>
            </a:r>
            <a:r>
              <a:rPr lang="it-IT" i="1" dirty="0">
                <a:latin typeface="Calibri" pitchFamily="34" charset="0"/>
                <a:cs typeface="Calibri" pitchFamily="34" charset="0"/>
              </a:rPr>
              <a:t> ad </a:t>
            </a:r>
            <a:r>
              <a:rPr lang="it-IT" b="1" i="1" dirty="0" err="1">
                <a:solidFill>
                  <a:srgbClr val="FF0000"/>
                </a:solidFill>
                <a:latin typeface="Calibri" pitchFamily="34" charset="0"/>
                <a:cs typeface="Calibri" pitchFamily="34" charset="0"/>
              </a:rPr>
              <a:t>iucunditatem</a:t>
            </a:r>
            <a:r>
              <a:rPr lang="it-IT" i="1" dirty="0">
                <a:latin typeface="Calibri" pitchFamily="34" charset="0"/>
                <a:cs typeface="Calibri" pitchFamily="34" charset="0"/>
              </a:rPr>
              <a:t>.</a:t>
            </a:r>
          </a:p>
          <a:p>
            <a:pPr marL="355600" lvl="1" algn="just" defTabSz="668338">
              <a:tabLst>
                <a:tab pos="8339138" algn="l"/>
              </a:tabLst>
            </a:pPr>
            <a:endParaRPr lang="it-IT" i="1" dirty="0">
              <a:latin typeface="Calibri" pitchFamily="34" charset="0"/>
              <a:cs typeface="Calibri" pitchFamily="34" charset="0"/>
            </a:endParaRPr>
          </a:p>
          <a:p>
            <a:pPr marL="355600" lvl="1" algn="just" defTabSz="668338">
              <a:tabLst>
                <a:tab pos="8339138" algn="l"/>
              </a:tabLst>
            </a:pPr>
            <a:r>
              <a:rPr lang="it-IT" dirty="0">
                <a:latin typeface="Calibri" pitchFamily="34" charset="0"/>
                <a:cs typeface="Calibri" pitchFamily="34" charset="0"/>
              </a:rPr>
              <a:t>L’anima cerca il Verbo per accettarne la </a:t>
            </a:r>
            <a:r>
              <a:rPr lang="it-IT" u="sng" dirty="0">
                <a:latin typeface="Calibri" pitchFamily="34" charset="0"/>
                <a:cs typeface="Calibri" pitchFamily="34" charset="0"/>
              </a:rPr>
              <a:t>correzione</a:t>
            </a:r>
            <a:r>
              <a:rPr lang="it-IT" dirty="0">
                <a:latin typeface="Calibri" pitchFamily="34" charset="0"/>
                <a:cs typeface="Calibri" pitchFamily="34" charset="0"/>
              </a:rPr>
              <a:t>, per essere illuminata nella sua </a:t>
            </a:r>
            <a:r>
              <a:rPr lang="it-IT" u="sng" dirty="0">
                <a:latin typeface="Calibri" pitchFamily="34" charset="0"/>
                <a:cs typeface="Calibri" pitchFamily="34" charset="0"/>
              </a:rPr>
              <a:t>conoscenza</a:t>
            </a:r>
            <a:r>
              <a:rPr lang="it-IT" dirty="0">
                <a:latin typeface="Calibri" pitchFamily="34" charset="0"/>
                <a:cs typeface="Calibri" pitchFamily="34" charset="0"/>
              </a:rPr>
              <a:t>, per trovare un appoggio per la sua </a:t>
            </a:r>
            <a:r>
              <a:rPr lang="it-IT" u="sng" dirty="0">
                <a:latin typeface="Calibri" pitchFamily="34" charset="0"/>
                <a:cs typeface="Calibri" pitchFamily="34" charset="0"/>
              </a:rPr>
              <a:t>virtù</a:t>
            </a:r>
            <a:r>
              <a:rPr lang="it-IT" dirty="0">
                <a:latin typeface="Calibri" pitchFamily="34" charset="0"/>
                <a:cs typeface="Calibri" pitchFamily="34" charset="0"/>
              </a:rPr>
              <a:t>, per riformarsi nella </a:t>
            </a:r>
            <a:r>
              <a:rPr lang="it-IT" u="sng" dirty="0">
                <a:latin typeface="Calibri" pitchFamily="34" charset="0"/>
                <a:cs typeface="Calibri" pitchFamily="34" charset="0"/>
              </a:rPr>
              <a:t>sapienza</a:t>
            </a:r>
            <a:r>
              <a:rPr lang="it-IT" dirty="0">
                <a:latin typeface="Calibri" pitchFamily="34" charset="0"/>
                <a:cs typeface="Calibri" pitchFamily="34" charset="0"/>
              </a:rPr>
              <a:t>, per conformarsi a lui ed </a:t>
            </a:r>
            <a:r>
              <a:rPr lang="it-IT" u="sng" dirty="0">
                <a:latin typeface="Calibri" pitchFamily="34" charset="0"/>
                <a:cs typeface="Calibri" pitchFamily="34" charset="0"/>
              </a:rPr>
              <a:t>essere più bella</a:t>
            </a:r>
            <a:r>
              <a:rPr lang="it-IT" dirty="0">
                <a:latin typeface="Calibri" pitchFamily="34" charset="0"/>
                <a:cs typeface="Calibri" pitchFamily="34" charset="0"/>
              </a:rPr>
              <a:t>, unirsi a lui ed </a:t>
            </a:r>
            <a:r>
              <a:rPr lang="it-IT" u="sng" dirty="0">
                <a:latin typeface="Calibri" pitchFamily="34" charset="0"/>
                <a:cs typeface="Calibri" pitchFamily="34" charset="0"/>
              </a:rPr>
              <a:t>essere feconda</a:t>
            </a:r>
            <a:r>
              <a:rPr lang="it-IT" dirty="0">
                <a:latin typeface="Calibri" pitchFamily="34" charset="0"/>
                <a:cs typeface="Calibri" pitchFamily="34" charset="0"/>
              </a:rPr>
              <a:t>, godere di lui ed </a:t>
            </a:r>
            <a:r>
              <a:rPr lang="it-IT" u="sng" dirty="0">
                <a:latin typeface="Calibri" pitchFamily="34" charset="0"/>
                <a:cs typeface="Calibri" pitchFamily="34" charset="0"/>
              </a:rPr>
              <a:t>essere nella gioia</a:t>
            </a:r>
            <a:r>
              <a:rPr lang="it-IT" dirty="0" smtClean="0">
                <a:latin typeface="Calibri" pitchFamily="34" charset="0"/>
                <a:cs typeface="Calibri" pitchFamily="34" charset="0"/>
              </a:rPr>
              <a:t>.</a:t>
            </a:r>
            <a:endParaRPr lang="it-IT" dirty="0">
              <a:latin typeface="Calibri" pitchFamily="34" charset="0"/>
              <a:cs typeface="Calibri" pitchFamily="34" charset="0"/>
            </a:endParaRPr>
          </a:p>
        </p:txBody>
      </p:sp>
    </p:spTree>
    <p:extLst>
      <p:ext uri="{BB962C8B-B14F-4D97-AF65-F5344CB8AC3E}">
        <p14:creationId xmlns:p14="http://schemas.microsoft.com/office/powerpoint/2010/main" val="1574154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188640"/>
            <a:ext cx="8568952" cy="5909310"/>
          </a:xfrm>
          <a:prstGeom prst="rect">
            <a:avLst/>
          </a:prstGeom>
          <a:noFill/>
        </p:spPr>
        <p:txBody>
          <a:bodyPr wrap="square" rtlCol="0">
            <a:spAutoFit/>
          </a:bodyPr>
          <a:lstStyle/>
          <a:p>
            <a:pPr marL="285750" indent="-285750" algn="just">
              <a:buFont typeface="Wingdings" pitchFamily="2" charset="2"/>
              <a:buChar char="q"/>
            </a:pPr>
            <a:r>
              <a:rPr lang="it-IT" b="1" dirty="0" smtClean="0">
                <a:solidFill>
                  <a:srgbClr val="C00000"/>
                </a:solidFill>
                <a:latin typeface="Calibri" pitchFamily="34" charset="0"/>
                <a:cs typeface="Calibri" pitchFamily="34" charset="0"/>
              </a:rPr>
              <a:t>Anselmo di Aosta / Canterbury </a:t>
            </a:r>
            <a:r>
              <a:rPr lang="it-IT" dirty="0" smtClean="0">
                <a:latin typeface="Calibri" pitchFamily="34" charset="0"/>
                <a:cs typeface="Calibri" pitchFamily="34" charset="0"/>
              </a:rPr>
              <a:t>(1033/34-1109) &gt; è un filosofo di ispirazione agostiniana: per lui la fede ha una priorità sulla ragione, anche se cerca di spiegare con motivi razionali i contenuti della fede articolandoli in modo strettamente logico-razionale. La sua opera principale: </a:t>
            </a:r>
            <a:r>
              <a:rPr lang="it-IT" b="1" i="1" dirty="0" err="1" smtClean="0">
                <a:latin typeface="Calibri" pitchFamily="34" charset="0"/>
                <a:cs typeface="Calibri" pitchFamily="34" charset="0"/>
              </a:rPr>
              <a:t>Cur</a:t>
            </a:r>
            <a:r>
              <a:rPr lang="it-IT" b="1" i="1" dirty="0" smtClean="0">
                <a:latin typeface="Calibri" pitchFamily="34" charset="0"/>
                <a:cs typeface="Calibri" pitchFamily="34" charset="0"/>
              </a:rPr>
              <a:t> Deus homo?</a:t>
            </a:r>
            <a:endParaRPr lang="it-IT" dirty="0" smtClean="0">
              <a:latin typeface="Calibri" pitchFamily="34" charset="0"/>
              <a:cs typeface="Calibri" pitchFamily="34" charset="0"/>
            </a:endParaRPr>
          </a:p>
          <a:p>
            <a:pPr algn="just"/>
            <a:endParaRPr lang="it-IT" dirty="0" smtClean="0">
              <a:latin typeface="Calibri" pitchFamily="34" charset="0"/>
              <a:cs typeface="Calibri" pitchFamily="34" charset="0"/>
            </a:endParaRPr>
          </a:p>
          <a:p>
            <a:pPr algn="just"/>
            <a:endParaRPr lang="it-IT" dirty="0" smtClean="0">
              <a:latin typeface="Calibri" pitchFamily="34" charset="0"/>
              <a:cs typeface="Calibri" pitchFamily="34" charset="0"/>
            </a:endParaRPr>
          </a:p>
          <a:p>
            <a:pPr marL="285750" indent="-285750" algn="just">
              <a:buFont typeface="Wingdings"/>
              <a:buChar char="Ø"/>
            </a:pPr>
            <a:r>
              <a:rPr lang="it-IT" dirty="0">
                <a:latin typeface="Calibri" pitchFamily="34" charset="0"/>
                <a:cs typeface="Calibri" pitchFamily="34" charset="0"/>
              </a:rPr>
              <a:t>Le prove dell’esistenza di Dio:</a:t>
            </a:r>
          </a:p>
          <a:p>
            <a:pPr marL="742950" lvl="1" indent="-285750" algn="just">
              <a:buFont typeface="Wingdings"/>
              <a:buChar char="Ø"/>
            </a:pPr>
            <a:r>
              <a:rPr lang="it-IT" dirty="0">
                <a:latin typeface="Calibri" pitchFamily="34" charset="0"/>
                <a:cs typeface="Calibri" pitchFamily="34" charset="0"/>
              </a:rPr>
              <a:t>L’esperienza del bene presuppone il buono in sé, il </a:t>
            </a:r>
            <a:r>
              <a:rPr lang="it-IT" b="1" i="1" dirty="0" err="1">
                <a:latin typeface="Calibri" pitchFamily="34" charset="0"/>
                <a:cs typeface="Calibri" pitchFamily="34" charset="0"/>
              </a:rPr>
              <a:t>summum</a:t>
            </a:r>
            <a:r>
              <a:rPr lang="it-IT" b="1" i="1" dirty="0">
                <a:latin typeface="Calibri" pitchFamily="34" charset="0"/>
                <a:cs typeface="Calibri" pitchFamily="34" charset="0"/>
              </a:rPr>
              <a:t> </a:t>
            </a:r>
            <a:r>
              <a:rPr lang="it-IT" b="1" i="1" dirty="0" err="1">
                <a:latin typeface="Calibri" pitchFamily="34" charset="0"/>
                <a:cs typeface="Calibri" pitchFamily="34" charset="0"/>
              </a:rPr>
              <a:t>bonum</a:t>
            </a:r>
            <a:r>
              <a:rPr lang="it-IT" b="1" i="1" dirty="0">
                <a:latin typeface="Calibri" pitchFamily="34" charset="0"/>
                <a:cs typeface="Calibri" pitchFamily="34" charset="0"/>
              </a:rPr>
              <a:t>;</a:t>
            </a:r>
          </a:p>
          <a:p>
            <a:pPr marL="742950" lvl="1" indent="-285750" algn="just">
              <a:buFont typeface="Wingdings"/>
              <a:buChar char="Ø"/>
            </a:pPr>
            <a:r>
              <a:rPr lang="it-IT" dirty="0">
                <a:latin typeface="Calibri" pitchFamily="34" charset="0"/>
                <a:cs typeface="Calibri" pitchFamily="34" charset="0"/>
              </a:rPr>
              <a:t>L’essere delle cose è limitato, deve darsi qualcosa di supremo che supera tutti i gradi limitati dell’essere</a:t>
            </a:r>
          </a:p>
          <a:p>
            <a:pPr marL="742950" lvl="1" indent="-285750" algn="just">
              <a:buFont typeface="Wingdings"/>
              <a:buChar char="Ø"/>
            </a:pPr>
            <a:endParaRPr lang="it-IT" dirty="0">
              <a:latin typeface="Calibri" pitchFamily="34" charset="0"/>
              <a:cs typeface="Calibri" pitchFamily="34" charset="0"/>
            </a:endParaRPr>
          </a:p>
          <a:p>
            <a:pPr marL="742950" lvl="1" indent="-285750" algn="just">
              <a:buFont typeface="Wingdings"/>
              <a:buChar char="Ø"/>
            </a:pPr>
            <a:r>
              <a:rPr lang="it-IT" dirty="0">
                <a:latin typeface="Calibri" pitchFamily="34" charset="0"/>
                <a:cs typeface="Calibri" pitchFamily="34" charset="0"/>
              </a:rPr>
              <a:t>Una prova convincente di per se stessa, senza ricorrere ad altro:</a:t>
            </a:r>
          </a:p>
          <a:p>
            <a:pPr marL="1200150" lvl="2" indent="-285750" algn="just">
              <a:buFont typeface="Wingdings"/>
              <a:buChar char="Ø"/>
            </a:pPr>
            <a:r>
              <a:rPr lang="it-IT" dirty="0">
                <a:latin typeface="Calibri" pitchFamily="34" charset="0"/>
                <a:cs typeface="Calibri" pitchFamily="34" charset="0"/>
              </a:rPr>
              <a:t>Non vuole condurre l’incredulo alla fede in Dio: la prova presuppone la fede e si muove sul suo terreno</a:t>
            </a:r>
          </a:p>
          <a:p>
            <a:pPr marL="1200150" lvl="2" indent="-285750" algn="just">
              <a:buFont typeface="Wingdings"/>
              <a:buChar char="Ø"/>
            </a:pPr>
            <a:r>
              <a:rPr lang="it-IT" dirty="0">
                <a:latin typeface="Calibri" pitchFamily="34" charset="0"/>
                <a:cs typeface="Calibri" pitchFamily="34" charset="0"/>
              </a:rPr>
              <a:t>Anselmo chiede a Dio di concedere alla fede l’intelligenza: «</a:t>
            </a:r>
            <a:r>
              <a:rPr lang="it-IT" i="1" dirty="0">
                <a:latin typeface="Calibri" pitchFamily="34" charset="0"/>
                <a:cs typeface="Calibri" pitchFamily="34" charset="0"/>
              </a:rPr>
              <a:t>Non cerco infatti di capire per credere (</a:t>
            </a:r>
            <a:r>
              <a:rPr lang="it-IT" b="1" i="1" dirty="0" err="1">
                <a:latin typeface="Calibri" pitchFamily="34" charset="0"/>
                <a:cs typeface="Calibri" pitchFamily="34" charset="0"/>
              </a:rPr>
              <a:t>intelligere</a:t>
            </a:r>
            <a:r>
              <a:rPr lang="it-IT" b="1" i="1" dirty="0">
                <a:latin typeface="Calibri" pitchFamily="34" charset="0"/>
                <a:cs typeface="Calibri" pitchFamily="34" charset="0"/>
              </a:rPr>
              <a:t> ut </a:t>
            </a:r>
            <a:r>
              <a:rPr lang="it-IT" b="1" i="1" dirty="0" err="1">
                <a:latin typeface="Calibri" pitchFamily="34" charset="0"/>
                <a:cs typeface="Calibri" pitchFamily="34" charset="0"/>
              </a:rPr>
              <a:t>credam</a:t>
            </a:r>
            <a:r>
              <a:rPr lang="it-IT" i="1" dirty="0">
                <a:latin typeface="Calibri" pitchFamily="34" charset="0"/>
                <a:cs typeface="Calibri" pitchFamily="34" charset="0"/>
              </a:rPr>
              <a:t>), ma credo per capire (</a:t>
            </a:r>
            <a:r>
              <a:rPr lang="it-IT" b="1" i="1" dirty="0">
                <a:latin typeface="Calibri" pitchFamily="34" charset="0"/>
                <a:cs typeface="Calibri" pitchFamily="34" charset="0"/>
              </a:rPr>
              <a:t>credo ut </a:t>
            </a:r>
            <a:r>
              <a:rPr lang="it-IT" b="1" i="1" dirty="0" err="1">
                <a:latin typeface="Calibri" pitchFamily="34" charset="0"/>
                <a:cs typeface="Calibri" pitchFamily="34" charset="0"/>
              </a:rPr>
              <a:t>intelligam</a:t>
            </a:r>
            <a:r>
              <a:rPr lang="it-IT" dirty="0">
                <a:latin typeface="Calibri" pitchFamily="34" charset="0"/>
                <a:cs typeface="Calibri" pitchFamily="34" charset="0"/>
              </a:rPr>
              <a:t>)». </a:t>
            </a:r>
          </a:p>
          <a:p>
            <a:pPr marL="1200150" lvl="2" indent="-285750" algn="just">
              <a:buFont typeface="Wingdings"/>
              <a:buChar char="Ø"/>
            </a:pPr>
            <a:r>
              <a:rPr lang="it-IT" dirty="0">
                <a:latin typeface="Calibri" pitchFamily="34" charset="0"/>
                <a:cs typeface="Calibri" pitchFamily="34" charset="0"/>
              </a:rPr>
              <a:t>L’idea sulla quale si basa la prova proveniente dalla fede è che Dio è quella grandezza di cui «</a:t>
            </a:r>
            <a:r>
              <a:rPr lang="it-IT" i="1" dirty="0">
                <a:latin typeface="Calibri" pitchFamily="34" charset="0"/>
                <a:cs typeface="Calibri" pitchFamily="34" charset="0"/>
              </a:rPr>
              <a:t>non si può pensare il maggiore</a:t>
            </a:r>
            <a:r>
              <a:rPr lang="it-IT" dirty="0">
                <a:latin typeface="Calibri" pitchFamily="34" charset="0"/>
                <a:cs typeface="Calibri" pitchFamily="34" charset="0"/>
              </a:rPr>
              <a:t> (</a:t>
            </a:r>
            <a:r>
              <a:rPr lang="it-IT" b="1" i="1" dirty="0" err="1">
                <a:latin typeface="Calibri" pitchFamily="34" charset="0"/>
                <a:cs typeface="Calibri" pitchFamily="34" charset="0"/>
              </a:rPr>
              <a:t>aliquid</a:t>
            </a:r>
            <a:r>
              <a:rPr lang="it-IT" b="1" i="1" dirty="0">
                <a:latin typeface="Calibri" pitchFamily="34" charset="0"/>
                <a:cs typeface="Calibri" pitchFamily="34" charset="0"/>
              </a:rPr>
              <a:t> quo </a:t>
            </a:r>
            <a:r>
              <a:rPr lang="it-IT" b="1" i="1" dirty="0" err="1">
                <a:latin typeface="Calibri" pitchFamily="34" charset="0"/>
                <a:cs typeface="Calibri" pitchFamily="34" charset="0"/>
              </a:rPr>
              <a:t>maius</a:t>
            </a:r>
            <a:r>
              <a:rPr lang="it-IT" b="1" i="1" dirty="0">
                <a:latin typeface="Calibri" pitchFamily="34" charset="0"/>
                <a:cs typeface="Calibri" pitchFamily="34" charset="0"/>
              </a:rPr>
              <a:t> </a:t>
            </a:r>
            <a:r>
              <a:rPr lang="it-IT" b="1" i="1" dirty="0" err="1">
                <a:latin typeface="Calibri" pitchFamily="34" charset="0"/>
                <a:cs typeface="Calibri" pitchFamily="34" charset="0"/>
              </a:rPr>
              <a:t>cogitari</a:t>
            </a:r>
            <a:r>
              <a:rPr lang="it-IT" b="1" i="1" dirty="0">
                <a:latin typeface="Calibri" pitchFamily="34" charset="0"/>
                <a:cs typeface="Calibri" pitchFamily="34" charset="0"/>
              </a:rPr>
              <a:t> non </a:t>
            </a:r>
            <a:r>
              <a:rPr lang="it-IT" b="1" i="1" dirty="0" err="1">
                <a:latin typeface="Calibri" pitchFamily="34" charset="0"/>
                <a:cs typeface="Calibri" pitchFamily="34" charset="0"/>
              </a:rPr>
              <a:t>potest</a:t>
            </a:r>
            <a:r>
              <a:rPr lang="it-IT" dirty="0">
                <a:latin typeface="Calibri" pitchFamily="34" charset="0"/>
                <a:cs typeface="Calibri" pitchFamily="34" charset="0"/>
              </a:rPr>
              <a:t>)».</a:t>
            </a:r>
          </a:p>
          <a:p>
            <a:endParaRPr lang="it-IT" dirty="0">
              <a:latin typeface="Calibri" pitchFamily="34" charset="0"/>
              <a:cs typeface="Calibri" pitchFamily="34" charset="0"/>
            </a:endParaRPr>
          </a:p>
        </p:txBody>
      </p:sp>
    </p:spTree>
    <p:extLst>
      <p:ext uri="{BB962C8B-B14F-4D97-AF65-F5344CB8AC3E}">
        <p14:creationId xmlns:p14="http://schemas.microsoft.com/office/powerpoint/2010/main" val="1428178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206052"/>
            <a:ext cx="8568952" cy="6463308"/>
          </a:xfrm>
          <a:prstGeom prst="rect">
            <a:avLst/>
          </a:prstGeom>
          <a:noFill/>
        </p:spPr>
        <p:txBody>
          <a:bodyPr wrap="square" rtlCol="0">
            <a:spAutoFit/>
          </a:bodyPr>
          <a:lstStyle/>
          <a:p>
            <a:pPr marL="285750" indent="-285750" algn="just">
              <a:buFont typeface="Wingdings" pitchFamily="2" charset="2"/>
              <a:buChar char="q"/>
            </a:pPr>
            <a:r>
              <a:rPr lang="it-IT" b="1" dirty="0" smtClean="0">
                <a:solidFill>
                  <a:srgbClr val="C00000"/>
                </a:solidFill>
                <a:latin typeface="Calibri" pitchFamily="34" charset="0"/>
                <a:cs typeface="Calibri" pitchFamily="34" charset="0"/>
              </a:rPr>
              <a:t>Tommaso di Aquino </a:t>
            </a:r>
            <a:r>
              <a:rPr lang="it-IT" dirty="0" smtClean="0">
                <a:latin typeface="Calibri" pitchFamily="34" charset="0"/>
                <a:cs typeface="Calibri" pitchFamily="34" charset="0"/>
              </a:rPr>
              <a:t>(1225-1274) &gt; la sua opera speculativa, di grande estensione e profondità, cerca di ripensare l’intera filosofia e l’intera teologia con i concetti e i princìpi della filosofia aristotelica</a:t>
            </a:r>
          </a:p>
          <a:p>
            <a:pPr marL="285750" indent="-285750" algn="just">
              <a:buFont typeface="Wingdings" pitchFamily="2" charset="2"/>
              <a:buChar char="q"/>
            </a:pPr>
            <a:endParaRPr lang="it-IT" dirty="0">
              <a:latin typeface="Calibri" pitchFamily="34" charset="0"/>
              <a:cs typeface="Calibri" pitchFamily="34" charset="0"/>
            </a:endParaRPr>
          </a:p>
          <a:p>
            <a:pPr marL="285750" indent="-285750" algn="just">
              <a:buFont typeface="Wingdings"/>
              <a:buChar char="Ø"/>
            </a:pPr>
            <a:r>
              <a:rPr lang="it-IT" dirty="0" smtClean="0">
                <a:latin typeface="Calibri" pitchFamily="34" charset="0"/>
                <a:cs typeface="Calibri" pitchFamily="34" charset="0"/>
              </a:rPr>
              <a:t>Fondamentale e più importante delle prove dell’esistenza di Dio, è in Tommaso il concetto di «essere stesso» (</a:t>
            </a:r>
            <a:r>
              <a:rPr lang="it-IT" b="1" i="1" dirty="0" err="1" smtClean="0">
                <a:latin typeface="Calibri" pitchFamily="34" charset="0"/>
                <a:cs typeface="Calibri" pitchFamily="34" charset="0"/>
              </a:rPr>
              <a:t>ipsum</a:t>
            </a:r>
            <a:r>
              <a:rPr lang="it-IT" b="1" i="1" dirty="0" smtClean="0">
                <a:latin typeface="Calibri" pitchFamily="34" charset="0"/>
                <a:cs typeface="Calibri" pitchFamily="34" charset="0"/>
              </a:rPr>
              <a:t> esse</a:t>
            </a:r>
            <a:r>
              <a:rPr lang="it-IT" dirty="0" smtClean="0">
                <a:latin typeface="Calibri" pitchFamily="34" charset="0"/>
                <a:cs typeface="Calibri" pitchFamily="34" charset="0"/>
              </a:rPr>
              <a:t>) o meglio di «essere stesso in sé sussistente» (</a:t>
            </a:r>
            <a:r>
              <a:rPr lang="it-IT" b="1" i="1" dirty="0" err="1" smtClean="0">
                <a:latin typeface="Calibri" pitchFamily="34" charset="0"/>
                <a:cs typeface="Calibri" pitchFamily="34" charset="0"/>
              </a:rPr>
              <a:t>ipsum</a:t>
            </a:r>
            <a:r>
              <a:rPr lang="it-IT" b="1" i="1" dirty="0" smtClean="0">
                <a:latin typeface="Calibri" pitchFamily="34" charset="0"/>
                <a:cs typeface="Calibri" pitchFamily="34" charset="0"/>
              </a:rPr>
              <a:t> esse in se </a:t>
            </a:r>
            <a:r>
              <a:rPr lang="it-IT" b="1" i="1" dirty="0" err="1" smtClean="0">
                <a:latin typeface="Calibri" pitchFamily="34" charset="0"/>
                <a:cs typeface="Calibri" pitchFamily="34" charset="0"/>
              </a:rPr>
              <a:t>subsistens</a:t>
            </a:r>
            <a:r>
              <a:rPr lang="it-IT" dirty="0" smtClean="0">
                <a:latin typeface="Calibri" pitchFamily="34" charset="0"/>
                <a:cs typeface="Calibri" pitchFamily="34" charset="0"/>
              </a:rPr>
              <a:t>): è un punto culmine del pensiero dell’uomo &gt; Dio è «l’essere stesso».</a:t>
            </a:r>
          </a:p>
          <a:p>
            <a:pPr marL="285750" indent="-285750" algn="just">
              <a:buFont typeface="Wingdings"/>
              <a:buChar char="Ø"/>
            </a:pPr>
            <a:r>
              <a:rPr lang="it-IT" dirty="0" smtClean="0">
                <a:latin typeface="Calibri" pitchFamily="34" charset="0"/>
                <a:cs typeface="Calibri" pitchFamily="34" charset="0"/>
              </a:rPr>
              <a:t>L’«essenza» (</a:t>
            </a:r>
            <a:r>
              <a:rPr lang="it-IT" b="1" i="1" dirty="0" err="1" smtClean="0">
                <a:latin typeface="Calibri" pitchFamily="34" charset="0"/>
                <a:cs typeface="Calibri" pitchFamily="34" charset="0"/>
              </a:rPr>
              <a:t>essentia</a:t>
            </a:r>
            <a:r>
              <a:rPr lang="it-IT" dirty="0" smtClean="0">
                <a:latin typeface="Calibri" pitchFamily="34" charset="0"/>
                <a:cs typeface="Calibri" pitchFamily="34" charset="0"/>
              </a:rPr>
              <a:t>) di Dio è «ciò» che Dio è: «essere» ed «essenza» in Dio coincidono: Dio è la sua essenza e la sua essenza è l’essere stesso (</a:t>
            </a:r>
            <a:r>
              <a:rPr lang="it-IT" b="1" i="1" dirty="0" err="1" smtClean="0">
                <a:latin typeface="Calibri" pitchFamily="34" charset="0"/>
                <a:cs typeface="Calibri" pitchFamily="34" charset="0"/>
              </a:rPr>
              <a:t>essentia</a:t>
            </a:r>
            <a:r>
              <a:rPr lang="it-IT" b="1" i="1" dirty="0" smtClean="0">
                <a:latin typeface="Calibri" pitchFamily="34" charset="0"/>
                <a:cs typeface="Calibri" pitchFamily="34" charset="0"/>
              </a:rPr>
              <a:t> sua est </a:t>
            </a:r>
            <a:r>
              <a:rPr lang="it-IT" b="1" i="1" dirty="0" err="1" smtClean="0">
                <a:latin typeface="Calibri" pitchFamily="34" charset="0"/>
                <a:cs typeface="Calibri" pitchFamily="34" charset="0"/>
              </a:rPr>
              <a:t>suum</a:t>
            </a:r>
            <a:r>
              <a:rPr lang="it-IT" b="1" i="1" dirty="0" smtClean="0">
                <a:latin typeface="Calibri" pitchFamily="34" charset="0"/>
                <a:cs typeface="Calibri" pitchFamily="34" charset="0"/>
              </a:rPr>
              <a:t> esse</a:t>
            </a:r>
            <a:r>
              <a:rPr lang="it-IT" dirty="0" smtClean="0">
                <a:latin typeface="Calibri" pitchFamily="34" charset="0"/>
                <a:cs typeface="Calibri" pitchFamily="34" charset="0"/>
              </a:rPr>
              <a:t>). L’essere di Dio sussiste in se stesso, è la pienezza dell’essere in se stesso, separato in assoluta trascendenza dagli enti finiti che solo per mezzo del suo atto creativo acquistano la propria realtà, partecipando così in modo parziale e contingente dell’Essere.</a:t>
            </a:r>
          </a:p>
          <a:p>
            <a:pPr marL="742950" lvl="1" indent="-285750" algn="just">
              <a:buFont typeface="Wingdings"/>
              <a:buChar char="Ø"/>
            </a:pPr>
            <a:endParaRPr lang="it-IT" dirty="0">
              <a:latin typeface="Calibri" pitchFamily="34" charset="0"/>
              <a:cs typeface="Calibri" pitchFamily="34" charset="0"/>
            </a:endParaRPr>
          </a:p>
          <a:p>
            <a:pPr marL="285750" indent="-285750" algn="just">
              <a:buFont typeface="Wingdings"/>
              <a:buChar char="Ø"/>
            </a:pPr>
            <a:r>
              <a:rPr lang="it-IT" dirty="0" smtClean="0">
                <a:latin typeface="Calibri" pitchFamily="34" charset="0"/>
                <a:cs typeface="Calibri" pitchFamily="34" charset="0"/>
              </a:rPr>
              <a:t>Dio è conoscibile come il puro «essere stesso» e di lui possiamo dire qualcosa, muovendo dai contenuti ontologici (</a:t>
            </a:r>
            <a:r>
              <a:rPr lang="it-IT" b="1" i="1" dirty="0" err="1" smtClean="0">
                <a:latin typeface="Calibri" pitchFamily="34" charset="0"/>
                <a:cs typeface="Calibri" pitchFamily="34" charset="0"/>
              </a:rPr>
              <a:t>perfectiones</a:t>
            </a:r>
            <a:r>
              <a:rPr lang="it-IT" dirty="0" smtClean="0">
                <a:latin typeface="Calibri" pitchFamily="34" charset="0"/>
                <a:cs typeface="Calibri" pitchFamily="34" charset="0"/>
              </a:rPr>
              <a:t>) del mondo dell’esperienza per trasferirli, superando tutti i limiti del finito, in modo eminente a Dio. Questo è possibile perché esiste una «similitudine» (</a:t>
            </a:r>
            <a:r>
              <a:rPr lang="it-IT" b="1" i="1" dirty="0" err="1" smtClean="0">
                <a:latin typeface="Calibri" pitchFamily="34" charset="0"/>
                <a:cs typeface="Calibri" pitchFamily="34" charset="0"/>
              </a:rPr>
              <a:t>similitudo</a:t>
            </a:r>
            <a:r>
              <a:rPr lang="it-IT" dirty="0" smtClean="0">
                <a:latin typeface="Calibri" pitchFamily="34" charset="0"/>
                <a:cs typeface="Calibri" pitchFamily="34" charset="0"/>
              </a:rPr>
              <a:t>) tra le cose finite e l’essere di Dio.</a:t>
            </a:r>
          </a:p>
          <a:p>
            <a:pPr marL="285750" indent="-285750" algn="just">
              <a:buFont typeface="Wingdings"/>
              <a:buChar char="Ø"/>
            </a:pPr>
            <a:r>
              <a:rPr lang="it-IT" dirty="0" smtClean="0">
                <a:latin typeface="Calibri" pitchFamily="34" charset="0"/>
                <a:cs typeface="Calibri" pitchFamily="34" charset="0"/>
              </a:rPr>
              <a:t>È la conoscenza di Dio per «analogia»:</a:t>
            </a:r>
          </a:p>
          <a:p>
            <a:pPr marL="742950" lvl="1" indent="-285750" algn="just">
              <a:buFont typeface="Wingdings"/>
              <a:buChar char="Ø"/>
            </a:pPr>
            <a:r>
              <a:rPr lang="it-IT" dirty="0" smtClean="0">
                <a:latin typeface="Calibri" pitchFamily="34" charset="0"/>
                <a:cs typeface="Calibri" pitchFamily="34" charset="0"/>
              </a:rPr>
              <a:t>Non possiamo concepire ciò che Dio è, ma solo ciò che non è;</a:t>
            </a:r>
          </a:p>
          <a:p>
            <a:pPr marL="742950" lvl="1" indent="-285750" algn="just">
              <a:buFont typeface="Wingdings"/>
              <a:buChar char="Ø"/>
            </a:pPr>
            <a:r>
              <a:rPr lang="it-IT" dirty="0" smtClean="0">
                <a:latin typeface="Calibri" pitchFamily="34" charset="0"/>
                <a:cs typeface="Calibri" pitchFamily="34" charset="0"/>
              </a:rPr>
              <a:t>Oppure analogicamente &gt; «in senso traslato»</a:t>
            </a:r>
          </a:p>
          <a:p>
            <a:pPr marL="1200150" lvl="2" indent="-285750" algn="just">
              <a:buFont typeface="Wingdings"/>
              <a:buChar char="Ø"/>
            </a:pPr>
            <a:r>
              <a:rPr lang="it-IT" b="1" i="1" dirty="0" err="1" smtClean="0">
                <a:latin typeface="Calibri" pitchFamily="34" charset="0"/>
                <a:cs typeface="Calibri" pitchFamily="34" charset="0"/>
              </a:rPr>
              <a:t>Affirmatio</a:t>
            </a:r>
            <a:r>
              <a:rPr lang="it-IT" b="1" i="1" dirty="0" smtClean="0">
                <a:latin typeface="Calibri" pitchFamily="34" charset="0"/>
                <a:cs typeface="Calibri" pitchFamily="34" charset="0"/>
              </a:rPr>
              <a:t> – </a:t>
            </a:r>
            <a:r>
              <a:rPr lang="it-IT" b="1" i="1" dirty="0" err="1" smtClean="0">
                <a:latin typeface="Calibri" pitchFamily="34" charset="0"/>
                <a:cs typeface="Calibri" pitchFamily="34" charset="0"/>
              </a:rPr>
              <a:t>negatio</a:t>
            </a:r>
            <a:r>
              <a:rPr lang="it-IT" b="1" i="1" dirty="0" smtClean="0">
                <a:latin typeface="Calibri" pitchFamily="34" charset="0"/>
                <a:cs typeface="Calibri" pitchFamily="34" charset="0"/>
              </a:rPr>
              <a:t> - </a:t>
            </a:r>
            <a:r>
              <a:rPr lang="it-IT" b="1" i="1" dirty="0" err="1" smtClean="0">
                <a:latin typeface="Calibri" pitchFamily="34" charset="0"/>
                <a:cs typeface="Calibri" pitchFamily="34" charset="0"/>
              </a:rPr>
              <a:t>supereminentia</a:t>
            </a:r>
            <a:endParaRPr lang="it-IT" dirty="0">
              <a:latin typeface="Calibri" pitchFamily="34" charset="0"/>
              <a:cs typeface="Calibri" pitchFamily="34" charset="0"/>
            </a:endParaRPr>
          </a:p>
        </p:txBody>
      </p:sp>
    </p:spTree>
    <p:extLst>
      <p:ext uri="{BB962C8B-B14F-4D97-AF65-F5344CB8AC3E}">
        <p14:creationId xmlns:p14="http://schemas.microsoft.com/office/powerpoint/2010/main" val="3131241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88640"/>
            <a:ext cx="8784976" cy="4801314"/>
          </a:xfrm>
          <a:prstGeom prst="rect">
            <a:avLst/>
          </a:prstGeom>
          <a:noFill/>
        </p:spPr>
        <p:txBody>
          <a:bodyPr wrap="square" rtlCol="0">
            <a:spAutoFit/>
          </a:bodyPr>
          <a:lstStyle/>
          <a:p>
            <a:r>
              <a:rPr lang="it-IT" b="1" dirty="0" smtClean="0">
                <a:latin typeface="Calibri" pitchFamily="34" charset="0"/>
                <a:cs typeface="Calibri" pitchFamily="34" charset="0"/>
              </a:rPr>
              <a:t>Le cinque vie per cogliere l’esistenza di Dio &gt; </a:t>
            </a:r>
            <a:r>
              <a:rPr lang="it-IT" b="1" dirty="0" err="1" smtClean="0">
                <a:solidFill>
                  <a:srgbClr val="C00000"/>
                </a:solidFill>
                <a:latin typeface="Calibri" pitchFamily="34" charset="0"/>
                <a:cs typeface="Calibri" pitchFamily="34" charset="0"/>
              </a:rPr>
              <a:t>Utrum</a:t>
            </a:r>
            <a:r>
              <a:rPr lang="it-IT" b="1" dirty="0" smtClean="0">
                <a:solidFill>
                  <a:srgbClr val="C00000"/>
                </a:solidFill>
                <a:latin typeface="Calibri" pitchFamily="34" charset="0"/>
                <a:cs typeface="Calibri" pitchFamily="34" charset="0"/>
              </a:rPr>
              <a:t> Deus </a:t>
            </a:r>
            <a:r>
              <a:rPr lang="it-IT" b="1" dirty="0" err="1" smtClean="0">
                <a:solidFill>
                  <a:srgbClr val="C00000"/>
                </a:solidFill>
                <a:latin typeface="Calibri" pitchFamily="34" charset="0"/>
                <a:cs typeface="Calibri" pitchFamily="34" charset="0"/>
              </a:rPr>
              <a:t>sit</a:t>
            </a:r>
            <a:endParaRPr lang="it-IT" b="1" dirty="0" smtClean="0">
              <a:solidFill>
                <a:srgbClr val="C00000"/>
              </a:solidFill>
              <a:latin typeface="Calibri" pitchFamily="34" charset="0"/>
              <a:cs typeface="Calibri" pitchFamily="34" charset="0"/>
            </a:endParaRPr>
          </a:p>
          <a:p>
            <a:endParaRPr lang="it-IT" b="1" dirty="0">
              <a:latin typeface="Calibri" pitchFamily="34" charset="0"/>
              <a:cs typeface="Calibri" pitchFamily="34" charset="0"/>
            </a:endParaRPr>
          </a:p>
          <a:p>
            <a:pPr marL="285750" indent="-285750">
              <a:buFont typeface="Wingdings"/>
              <a:buChar char="Ø"/>
            </a:pPr>
            <a:r>
              <a:rPr lang="it-IT" dirty="0" smtClean="0">
                <a:latin typeface="Calibri" pitchFamily="34" charset="0"/>
                <a:cs typeface="Calibri" pitchFamily="34" charset="0"/>
              </a:rPr>
              <a:t>a partire dal movimento (</a:t>
            </a:r>
            <a:r>
              <a:rPr lang="it-IT" b="1" i="1" dirty="0" err="1" smtClean="0">
                <a:latin typeface="Calibri" pitchFamily="34" charset="0"/>
                <a:cs typeface="Calibri" pitchFamily="34" charset="0"/>
              </a:rPr>
              <a:t>motus</a:t>
            </a:r>
            <a:r>
              <a:rPr lang="it-IT" dirty="0" smtClean="0">
                <a:latin typeface="Calibri" pitchFamily="34" charset="0"/>
                <a:cs typeface="Calibri" pitchFamily="34" charset="0"/>
              </a:rPr>
              <a:t>) &gt; passaggio dalla potenza all’atto; occorre presupporre una causa prima che muove senza essere in movimento;</a:t>
            </a:r>
          </a:p>
          <a:p>
            <a:pPr marL="285750" indent="-285750">
              <a:buFont typeface="Wingdings"/>
              <a:buChar char="Ø"/>
            </a:pPr>
            <a:r>
              <a:rPr lang="it-IT" dirty="0" smtClean="0">
                <a:latin typeface="Calibri" pitchFamily="34" charset="0"/>
                <a:cs typeface="Calibri" pitchFamily="34" charset="0"/>
              </a:rPr>
              <a:t>a partire dall’ordine delle cause efficienti &gt; richiamano una causa prima non prodotta;</a:t>
            </a:r>
          </a:p>
          <a:p>
            <a:pPr marL="285750" indent="-285750">
              <a:buFont typeface="Wingdings"/>
              <a:buChar char="Ø"/>
            </a:pPr>
            <a:r>
              <a:rPr lang="it-IT" dirty="0" smtClean="0">
                <a:latin typeface="Calibri" pitchFamily="34" charset="0"/>
                <a:cs typeface="Calibri" pitchFamily="34" charset="0"/>
              </a:rPr>
              <a:t>ogni possibilità presuppone la realtà &gt; tutto ciò che nasce e perisce un tempo era solo possibile, non reale. Ma se non ci fosse un essere reale, nulla sarebbe possibile. Dunque prima di ogni possibilità deve esistere una realtà necessaria;</a:t>
            </a:r>
          </a:p>
          <a:p>
            <a:pPr marL="285750" indent="-285750">
              <a:buFont typeface="Wingdings"/>
              <a:buChar char="Ø"/>
            </a:pPr>
            <a:r>
              <a:rPr lang="it-IT" dirty="0" smtClean="0">
                <a:latin typeface="Calibri" pitchFamily="34" charset="0"/>
                <a:cs typeface="Calibri" pitchFamily="34" charset="0"/>
              </a:rPr>
              <a:t>nelle cose ci sono gradi di perfezione &gt; dove esiste un più e un meno, deve esserci un massimo, cioè la causa dell’essere e delle sue perfezioni al quale tutti i gradi sono sottomessi;</a:t>
            </a:r>
          </a:p>
          <a:p>
            <a:pPr marL="285750" indent="-285750">
              <a:buFont typeface="Wingdings"/>
              <a:buChar char="Ø"/>
            </a:pPr>
            <a:r>
              <a:rPr lang="it-IT" dirty="0" smtClean="0">
                <a:latin typeface="Calibri" pitchFamily="34" charset="0"/>
                <a:cs typeface="Calibri" pitchFamily="34" charset="0"/>
              </a:rPr>
              <a:t>muove dal «governo delle cose» &gt; deve esserci un essere razionale per mezzo del quale «tutte le cose della natura sono orientate ad un fine».</a:t>
            </a:r>
          </a:p>
          <a:p>
            <a:pPr marL="285750" indent="-285750">
              <a:buFont typeface="Wingdings"/>
              <a:buChar char="Ø"/>
            </a:pPr>
            <a:endParaRPr lang="it-IT" dirty="0">
              <a:latin typeface="Calibri" pitchFamily="34" charset="0"/>
              <a:cs typeface="Calibri" pitchFamily="34" charset="0"/>
            </a:endParaRPr>
          </a:p>
          <a:p>
            <a:pPr marL="742950" lvl="1" indent="-285750">
              <a:buFont typeface="Wingdings"/>
              <a:buChar char="Ø"/>
            </a:pPr>
            <a:r>
              <a:rPr lang="it-IT" dirty="0" smtClean="0">
                <a:latin typeface="Calibri" pitchFamily="34" charset="0"/>
                <a:cs typeface="Calibri" pitchFamily="34" charset="0"/>
              </a:rPr>
              <a:t>«</a:t>
            </a:r>
            <a:r>
              <a:rPr lang="it-IT" b="1" i="1" dirty="0" err="1" smtClean="0">
                <a:latin typeface="Calibri" pitchFamily="34" charset="0"/>
                <a:cs typeface="Calibri" pitchFamily="34" charset="0"/>
              </a:rPr>
              <a:t>quod</a:t>
            </a:r>
            <a:r>
              <a:rPr lang="it-IT" b="1" i="1" dirty="0" smtClean="0">
                <a:latin typeface="Calibri" pitchFamily="34" charset="0"/>
                <a:cs typeface="Calibri" pitchFamily="34" charset="0"/>
              </a:rPr>
              <a:t> </a:t>
            </a:r>
            <a:r>
              <a:rPr lang="it-IT" b="1" i="1" dirty="0" err="1" smtClean="0">
                <a:latin typeface="Calibri" pitchFamily="34" charset="0"/>
                <a:cs typeface="Calibri" pitchFamily="34" charset="0"/>
              </a:rPr>
              <a:t>omnes</a:t>
            </a:r>
            <a:r>
              <a:rPr lang="it-IT" b="1" i="1" dirty="0" smtClean="0">
                <a:latin typeface="Calibri" pitchFamily="34" charset="0"/>
                <a:cs typeface="Calibri" pitchFamily="34" charset="0"/>
              </a:rPr>
              <a:t> </a:t>
            </a:r>
            <a:r>
              <a:rPr lang="it-IT" b="1" i="1" dirty="0" err="1" smtClean="0">
                <a:latin typeface="Calibri" pitchFamily="34" charset="0"/>
                <a:cs typeface="Calibri" pitchFamily="34" charset="0"/>
              </a:rPr>
              <a:t>dicunt</a:t>
            </a:r>
            <a:r>
              <a:rPr lang="it-IT" b="1" i="1" dirty="0" smtClean="0">
                <a:latin typeface="Calibri" pitchFamily="34" charset="0"/>
                <a:cs typeface="Calibri" pitchFamily="34" charset="0"/>
              </a:rPr>
              <a:t> </a:t>
            </a:r>
            <a:r>
              <a:rPr lang="it-IT" b="1" i="1" dirty="0" err="1" smtClean="0">
                <a:latin typeface="Calibri" pitchFamily="34" charset="0"/>
                <a:cs typeface="Calibri" pitchFamily="34" charset="0"/>
              </a:rPr>
              <a:t>Deum</a:t>
            </a:r>
            <a:r>
              <a:rPr lang="it-IT" dirty="0" smtClean="0">
                <a:latin typeface="Calibri" pitchFamily="34" charset="0"/>
                <a:cs typeface="Calibri" pitchFamily="34" charset="0"/>
              </a:rPr>
              <a:t>»</a:t>
            </a:r>
          </a:p>
          <a:p>
            <a:pPr marL="742950" lvl="1" indent="-285750">
              <a:buFont typeface="Wingdings"/>
              <a:buChar char="Ø"/>
            </a:pPr>
            <a:endParaRPr lang="it-IT" dirty="0">
              <a:latin typeface="Calibri" pitchFamily="34" charset="0"/>
              <a:cs typeface="Calibri" pitchFamily="34" charset="0"/>
            </a:endParaRPr>
          </a:p>
          <a:p>
            <a:pPr marL="742950" lvl="1" indent="-285750">
              <a:buFont typeface="Wingdings"/>
              <a:buChar char="Ø"/>
            </a:pPr>
            <a:r>
              <a:rPr lang="it-IT" b="1" dirty="0" smtClean="0">
                <a:solidFill>
                  <a:srgbClr val="C00000"/>
                </a:solidFill>
                <a:latin typeface="Calibri" pitchFamily="34" charset="0"/>
                <a:cs typeface="Calibri" pitchFamily="34" charset="0"/>
              </a:rPr>
              <a:t>Ma questo «Dio» è realmente oggetto di adorazione da parte della fede religiosa? </a:t>
            </a:r>
            <a:endParaRPr lang="it-IT" b="1" dirty="0">
              <a:solidFill>
                <a:srgbClr val="C00000"/>
              </a:solidFill>
              <a:latin typeface="Calibri" pitchFamily="34" charset="0"/>
              <a:cs typeface="Calibri" pitchFamily="34" charset="0"/>
            </a:endParaRPr>
          </a:p>
        </p:txBody>
      </p:sp>
    </p:spTree>
    <p:extLst>
      <p:ext uri="{BB962C8B-B14F-4D97-AF65-F5344CB8AC3E}">
        <p14:creationId xmlns:p14="http://schemas.microsoft.com/office/powerpoint/2010/main" val="3136205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188640"/>
            <a:ext cx="7992888" cy="6463308"/>
          </a:xfrm>
          <a:prstGeom prst="rect">
            <a:avLst/>
          </a:prstGeom>
          <a:noFill/>
        </p:spPr>
        <p:txBody>
          <a:bodyPr wrap="square" rtlCol="0">
            <a:spAutoFit/>
          </a:bodyPr>
          <a:lstStyle/>
          <a:p>
            <a:r>
              <a:rPr lang="it-IT" b="1" i="1" dirty="0"/>
              <a:t>Somiglia alla tua vita</a:t>
            </a:r>
            <a:r>
              <a:rPr lang="it-IT" b="1" i="1" dirty="0" smtClean="0"/>
              <a:t/>
            </a:r>
            <a:br>
              <a:rPr lang="it-IT" b="1" i="1" dirty="0" smtClean="0"/>
            </a:br>
            <a:r>
              <a:rPr lang="it-IT" b="1" i="1" dirty="0"/>
              <a:t>La vita del pastore.</a:t>
            </a:r>
            <a:r>
              <a:rPr lang="it-IT" b="1" i="1" dirty="0" smtClean="0"/>
              <a:t/>
            </a:r>
            <a:br>
              <a:rPr lang="it-IT" b="1" i="1" dirty="0" smtClean="0"/>
            </a:br>
            <a:r>
              <a:rPr lang="it-IT" b="1" i="1" dirty="0"/>
              <a:t>Sorge in sul primo albore</a:t>
            </a:r>
            <a:r>
              <a:rPr lang="it-IT" b="1" i="1" dirty="0" smtClean="0"/>
              <a:t/>
            </a:r>
            <a:br>
              <a:rPr lang="it-IT" b="1" i="1" dirty="0" smtClean="0"/>
            </a:br>
            <a:r>
              <a:rPr lang="it-IT" b="1" i="1" dirty="0" err="1"/>
              <a:t>Move</a:t>
            </a:r>
            <a:r>
              <a:rPr lang="it-IT" b="1" i="1" dirty="0"/>
              <a:t> la greggia oltre pel campo, e vede</a:t>
            </a:r>
            <a:r>
              <a:rPr lang="it-IT" b="1" i="1" dirty="0" smtClean="0"/>
              <a:t/>
            </a:r>
            <a:br>
              <a:rPr lang="it-IT" b="1" i="1" dirty="0" smtClean="0"/>
            </a:br>
            <a:r>
              <a:rPr lang="it-IT" b="1" i="1" dirty="0"/>
              <a:t>Greggi, fontane ed erbe;</a:t>
            </a:r>
            <a:r>
              <a:rPr lang="it-IT" b="1" i="1" dirty="0" smtClean="0"/>
              <a:t/>
            </a:r>
            <a:br>
              <a:rPr lang="it-IT" b="1" i="1" dirty="0" smtClean="0"/>
            </a:br>
            <a:r>
              <a:rPr lang="it-IT" b="1" i="1" dirty="0"/>
              <a:t>Poi stanco si riposa in su la sera:</a:t>
            </a:r>
            <a:r>
              <a:rPr lang="it-IT" b="1" i="1" dirty="0" smtClean="0"/>
              <a:t/>
            </a:r>
            <a:br>
              <a:rPr lang="it-IT" b="1" i="1" dirty="0" smtClean="0"/>
            </a:br>
            <a:r>
              <a:rPr lang="it-IT" b="1" i="1" dirty="0"/>
              <a:t>Altro mai non ispera.</a:t>
            </a:r>
            <a:r>
              <a:rPr lang="it-IT" b="1" i="1" dirty="0" smtClean="0"/>
              <a:t/>
            </a:r>
            <a:br>
              <a:rPr lang="it-IT" b="1" i="1" dirty="0" smtClean="0"/>
            </a:br>
            <a:r>
              <a:rPr lang="it-IT" b="1" i="1" dirty="0"/>
              <a:t>Dimmi, o luna: a che vale</a:t>
            </a:r>
            <a:r>
              <a:rPr lang="it-IT" b="1" i="1" dirty="0" smtClean="0"/>
              <a:t/>
            </a:r>
            <a:br>
              <a:rPr lang="it-IT" b="1" i="1" dirty="0" smtClean="0"/>
            </a:br>
            <a:r>
              <a:rPr lang="it-IT" b="1" i="1" dirty="0"/>
              <a:t>Al </a:t>
            </a:r>
            <a:r>
              <a:rPr lang="it-IT" b="1" i="1" dirty="0" err="1"/>
              <a:t>pastor</a:t>
            </a:r>
            <a:r>
              <a:rPr lang="it-IT" b="1" i="1" dirty="0"/>
              <a:t> la sua vita,</a:t>
            </a:r>
            <a:r>
              <a:rPr lang="it-IT" b="1" i="1" dirty="0" smtClean="0"/>
              <a:t/>
            </a:r>
            <a:br>
              <a:rPr lang="it-IT" b="1" i="1" dirty="0" smtClean="0"/>
            </a:br>
            <a:r>
              <a:rPr lang="it-IT" b="1" i="1" dirty="0"/>
              <a:t>La vostra vita a voi? dimmi: ove tende</a:t>
            </a:r>
            <a:r>
              <a:rPr lang="it-IT" b="1" i="1" dirty="0" smtClean="0"/>
              <a:t/>
            </a:r>
            <a:br>
              <a:rPr lang="it-IT" b="1" i="1" dirty="0" smtClean="0"/>
            </a:br>
            <a:r>
              <a:rPr lang="it-IT" b="1" i="1" dirty="0"/>
              <a:t>Questo vagar mio breve,</a:t>
            </a:r>
            <a:r>
              <a:rPr lang="it-IT" b="1" i="1" dirty="0" smtClean="0"/>
              <a:t/>
            </a:r>
            <a:br>
              <a:rPr lang="it-IT" b="1" i="1" dirty="0" smtClean="0"/>
            </a:br>
            <a:r>
              <a:rPr lang="it-IT" b="1" i="1" dirty="0"/>
              <a:t>Il tuo corso immortale?</a:t>
            </a:r>
            <a:endParaRPr lang="it-IT" b="1" i="1" dirty="0" smtClean="0"/>
          </a:p>
          <a:p>
            <a:endParaRPr lang="it-IT" b="1" i="1" dirty="0"/>
          </a:p>
          <a:p>
            <a:r>
              <a:rPr lang="it-IT" b="1" i="1" dirty="0" smtClean="0"/>
              <a:t>Quando miro in cielo arder le stelle;</a:t>
            </a:r>
          </a:p>
          <a:p>
            <a:r>
              <a:rPr lang="it-IT" b="1" i="1" dirty="0" smtClean="0"/>
              <a:t>Dico fra me pensando:</a:t>
            </a:r>
          </a:p>
          <a:p>
            <a:r>
              <a:rPr lang="it-IT" b="1" i="1" dirty="0" smtClean="0"/>
              <a:t>A che tante facelle?</a:t>
            </a:r>
          </a:p>
          <a:p>
            <a:r>
              <a:rPr lang="it-IT" b="1" i="1" dirty="0" smtClean="0"/>
              <a:t>Che fa l’aria infinita, e quel profondo</a:t>
            </a:r>
          </a:p>
          <a:p>
            <a:r>
              <a:rPr lang="it-IT" b="1" i="1" dirty="0" smtClean="0"/>
              <a:t>Infinito </a:t>
            </a:r>
            <a:r>
              <a:rPr lang="it-IT" b="1" i="1" dirty="0" err="1" smtClean="0"/>
              <a:t>seren</a:t>
            </a:r>
            <a:r>
              <a:rPr lang="it-IT" b="1" i="1" dirty="0" smtClean="0"/>
              <a:t>? Che vuol dire questa</a:t>
            </a:r>
          </a:p>
          <a:p>
            <a:r>
              <a:rPr lang="it-IT" b="1" i="1" dirty="0" smtClean="0"/>
              <a:t>Solitudine immensa? Ed io che sono?</a:t>
            </a:r>
          </a:p>
          <a:p>
            <a:pPr algn="r"/>
            <a:r>
              <a:rPr lang="it-IT" dirty="0" smtClean="0"/>
              <a:t>G. Leopardi, </a:t>
            </a:r>
          </a:p>
          <a:p>
            <a:pPr algn="r"/>
            <a:r>
              <a:rPr lang="it-IT" i="1" dirty="0" smtClean="0"/>
              <a:t>Canto notturno </a:t>
            </a:r>
          </a:p>
          <a:p>
            <a:pPr algn="r"/>
            <a:r>
              <a:rPr lang="it-IT" i="1" dirty="0" smtClean="0"/>
              <a:t>di un pastore errante dell’Asia, </a:t>
            </a:r>
          </a:p>
          <a:p>
            <a:pPr algn="r"/>
            <a:r>
              <a:rPr lang="it-IT" i="1" dirty="0" err="1" smtClean="0"/>
              <a:t>vv</a:t>
            </a:r>
            <a:r>
              <a:rPr lang="it-IT" i="1" dirty="0" smtClean="0"/>
              <a:t>. 9-20.84-89</a:t>
            </a:r>
            <a:endParaRPr lang="it-IT" dirty="0"/>
          </a:p>
        </p:txBody>
      </p:sp>
    </p:spTree>
    <p:extLst>
      <p:ext uri="{BB962C8B-B14F-4D97-AF65-F5344CB8AC3E}">
        <p14:creationId xmlns:p14="http://schemas.microsoft.com/office/powerpoint/2010/main" val="710457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88640"/>
            <a:ext cx="8712968" cy="6186309"/>
          </a:xfrm>
          <a:prstGeom prst="rect">
            <a:avLst/>
          </a:prstGeom>
          <a:noFill/>
        </p:spPr>
        <p:txBody>
          <a:bodyPr wrap="square" rtlCol="0">
            <a:spAutoFit/>
          </a:bodyPr>
          <a:lstStyle/>
          <a:p>
            <a:r>
              <a:rPr lang="it-IT" b="1" dirty="0" smtClean="0">
                <a:solidFill>
                  <a:srgbClr val="C00000"/>
                </a:solidFill>
                <a:latin typeface="Calibri" pitchFamily="34" charset="0"/>
                <a:cs typeface="Calibri" pitchFamily="34" charset="0"/>
              </a:rPr>
              <a:t>Sintesi del periodo medievale</a:t>
            </a:r>
          </a:p>
          <a:p>
            <a:endParaRPr lang="it-IT" b="1" dirty="0">
              <a:solidFill>
                <a:srgbClr val="C00000"/>
              </a:solidFill>
              <a:latin typeface="Calibri" pitchFamily="34" charset="0"/>
              <a:cs typeface="Calibri" pitchFamily="34" charset="0"/>
            </a:endParaRPr>
          </a:p>
          <a:p>
            <a:pPr marL="285750" indent="-285750">
              <a:buFont typeface="Wingdings"/>
              <a:buChar char="Ø"/>
            </a:pPr>
            <a:r>
              <a:rPr lang="it-IT" dirty="0" smtClean="0">
                <a:latin typeface="Calibri" pitchFamily="34" charset="0"/>
                <a:cs typeface="Calibri" pitchFamily="34" charset="0"/>
              </a:rPr>
              <a:t>è anzitutto una filosofia cristiana &gt; quasi tutti i filosofi medievali sono sacerdoti o monaci e fanno filosofia a partire dalla fede e con l’occhio rivolto alla teologia;</a:t>
            </a:r>
          </a:p>
          <a:p>
            <a:pPr marL="285750" indent="-285750">
              <a:buFont typeface="Wingdings"/>
              <a:buChar char="Ø"/>
            </a:pPr>
            <a:r>
              <a:rPr lang="it-IT" dirty="0" smtClean="0">
                <a:latin typeface="Calibri" pitchFamily="34" charset="0"/>
                <a:cs typeface="Calibri" pitchFamily="34" charset="0"/>
              </a:rPr>
              <a:t>è ancora filosofia o è già teologia? I grandi pensatori del medioevo erano in tutto e per tutto pensatori cristiani, ma procedevano in modo puramente razionale e dunque strettamente filosofico. Erano «filosofi cristiani»;</a:t>
            </a:r>
          </a:p>
          <a:p>
            <a:pPr marL="285750" indent="-285750">
              <a:buFont typeface="Wingdings"/>
              <a:buChar char="Ø"/>
            </a:pPr>
            <a:r>
              <a:rPr lang="it-IT" dirty="0" smtClean="0">
                <a:latin typeface="Calibri" pitchFamily="34" charset="0"/>
                <a:cs typeface="Calibri" pitchFamily="34" charset="0"/>
              </a:rPr>
              <a:t>erano concordi nella fede nel Dio cristiano, un aspetto che nel medioevo non ha mai fatto problema. La fede in Dio era ovvia e solo gli «stolti» potevano negarla;</a:t>
            </a:r>
          </a:p>
          <a:p>
            <a:pPr marL="285750" indent="-285750">
              <a:buFont typeface="Wingdings"/>
              <a:buChar char="Ø"/>
            </a:pPr>
            <a:r>
              <a:rPr lang="it-IT" dirty="0" smtClean="0">
                <a:latin typeface="Calibri" pitchFamily="34" charset="0"/>
                <a:cs typeface="Calibri" pitchFamily="34" charset="0"/>
              </a:rPr>
              <a:t>è caratterizzato dalla contrapposizione tra Platone e Aristotele.</a:t>
            </a:r>
          </a:p>
          <a:p>
            <a:endParaRPr lang="it-IT" dirty="0" smtClean="0">
              <a:latin typeface="Calibri" pitchFamily="34" charset="0"/>
              <a:cs typeface="Calibri" pitchFamily="34" charset="0"/>
            </a:endParaRPr>
          </a:p>
          <a:p>
            <a:endParaRPr lang="it-IT" dirty="0">
              <a:latin typeface="Calibri" pitchFamily="34" charset="0"/>
              <a:cs typeface="Calibri" pitchFamily="34" charset="0"/>
            </a:endParaRPr>
          </a:p>
          <a:p>
            <a:r>
              <a:rPr lang="it-IT" b="1" dirty="0" smtClean="0">
                <a:solidFill>
                  <a:srgbClr val="C00000"/>
                </a:solidFill>
                <a:latin typeface="Calibri" pitchFamily="34" charset="0"/>
                <a:cs typeface="Calibri" pitchFamily="34" charset="0"/>
              </a:rPr>
              <a:t>Il passaggio dal medioevo alla modernità &gt; la priorità è la questione dell’uomo nel mondo</a:t>
            </a:r>
          </a:p>
          <a:p>
            <a:endParaRPr lang="it-IT" dirty="0">
              <a:latin typeface="Calibri" pitchFamily="34" charset="0"/>
              <a:cs typeface="Calibri" pitchFamily="34" charset="0"/>
            </a:endParaRPr>
          </a:p>
          <a:p>
            <a:pPr marL="285750" indent="-285750">
              <a:buFont typeface="Wingdings"/>
              <a:buChar char="Ø"/>
            </a:pPr>
            <a:r>
              <a:rPr lang="it-IT" dirty="0" smtClean="0">
                <a:latin typeface="Calibri" pitchFamily="34" charset="0"/>
                <a:cs typeface="Calibri" pitchFamily="34" charset="0"/>
              </a:rPr>
              <a:t>L’</a:t>
            </a:r>
            <a:r>
              <a:rPr lang="it-IT" b="1" dirty="0">
                <a:solidFill>
                  <a:srgbClr val="C00000"/>
                </a:solidFill>
                <a:latin typeface="Calibri" pitchFamily="34" charset="0"/>
                <a:cs typeface="Calibri" pitchFamily="34" charset="0"/>
              </a:rPr>
              <a:t>U</a:t>
            </a:r>
            <a:r>
              <a:rPr lang="it-IT" b="1" dirty="0" smtClean="0">
                <a:solidFill>
                  <a:srgbClr val="C00000"/>
                </a:solidFill>
                <a:latin typeface="Calibri" pitchFamily="34" charset="0"/>
                <a:cs typeface="Calibri" pitchFamily="34" charset="0"/>
              </a:rPr>
              <a:t>manesimo</a:t>
            </a:r>
            <a:r>
              <a:rPr lang="it-IT" dirty="0" smtClean="0">
                <a:latin typeface="Calibri" pitchFamily="34" charset="0"/>
                <a:cs typeface="Calibri" pitchFamily="34" charset="0"/>
              </a:rPr>
              <a:t> e l’Accademia platonica dei Medici a Firenze… è un ritorno, dal punto di vista filosofico (e non solo) all’antichità classica: Platone vs Aristotele, reminiscenze epicuree e stoiche…</a:t>
            </a:r>
          </a:p>
          <a:p>
            <a:pPr marL="742950" lvl="1" indent="-285750">
              <a:buFont typeface="Wingdings"/>
              <a:buChar char="Ø"/>
            </a:pPr>
            <a:r>
              <a:rPr lang="it-IT" dirty="0" smtClean="0">
                <a:latin typeface="Calibri" pitchFamily="34" charset="0"/>
                <a:cs typeface="Calibri" pitchFamily="34" charset="0"/>
              </a:rPr>
              <a:t>La tendenza dominante è la «scoperta del mondo e dell’uomo»… l’ideale dell’Umanesimo era la riscoperta dell’uomo nel suo autentico valore naturale: tutti gli «ambiti </a:t>
            </a:r>
            <a:r>
              <a:rPr lang="it-IT" dirty="0" err="1" smtClean="0">
                <a:latin typeface="Calibri" pitchFamily="34" charset="0"/>
                <a:cs typeface="Calibri" pitchFamily="34" charset="0"/>
              </a:rPr>
              <a:t>intramondani</a:t>
            </a:r>
            <a:r>
              <a:rPr lang="it-IT" dirty="0" smtClean="0">
                <a:latin typeface="Calibri" pitchFamily="34" charset="0"/>
                <a:cs typeface="Calibri" pitchFamily="34" charset="0"/>
              </a:rPr>
              <a:t>» acquistano una loro autonomia, dando inizio a una svolta che favorisce il passaggio dalla trascendenza all’immanenza…</a:t>
            </a:r>
            <a:endParaRPr lang="it-IT" b="1" dirty="0">
              <a:latin typeface="Calibri" pitchFamily="34" charset="0"/>
              <a:cs typeface="Calibri" pitchFamily="34" charset="0"/>
            </a:endParaRPr>
          </a:p>
          <a:p>
            <a:endParaRPr lang="it-IT" b="1" dirty="0">
              <a:latin typeface="Calibri" pitchFamily="34" charset="0"/>
              <a:cs typeface="Calibri" pitchFamily="34" charset="0"/>
            </a:endParaRPr>
          </a:p>
        </p:txBody>
      </p:sp>
    </p:spTree>
    <p:extLst>
      <p:ext uri="{BB962C8B-B14F-4D97-AF65-F5344CB8AC3E}">
        <p14:creationId xmlns:p14="http://schemas.microsoft.com/office/powerpoint/2010/main" val="4261388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449952"/>
            <a:ext cx="8712968" cy="5355312"/>
          </a:xfrm>
          <a:prstGeom prst="rect">
            <a:avLst/>
          </a:prstGeom>
          <a:noFill/>
        </p:spPr>
        <p:txBody>
          <a:bodyPr wrap="square" rtlCol="0">
            <a:spAutoFit/>
          </a:bodyPr>
          <a:lstStyle/>
          <a:p>
            <a:pPr marL="285750" indent="-285750">
              <a:buFont typeface="Wingdings"/>
              <a:buChar char="Ø"/>
            </a:pPr>
            <a:r>
              <a:rPr lang="it-IT" dirty="0" smtClean="0">
                <a:latin typeface="Calibri" pitchFamily="34" charset="0"/>
                <a:cs typeface="Calibri" pitchFamily="34" charset="0"/>
              </a:rPr>
              <a:t>La </a:t>
            </a:r>
            <a:r>
              <a:rPr lang="it-IT" b="1" dirty="0" smtClean="0">
                <a:solidFill>
                  <a:srgbClr val="C00000"/>
                </a:solidFill>
                <a:latin typeface="Calibri" pitchFamily="34" charset="0"/>
                <a:cs typeface="Calibri" pitchFamily="34" charset="0"/>
              </a:rPr>
              <a:t>Riforma</a:t>
            </a:r>
            <a:r>
              <a:rPr lang="it-IT" dirty="0" smtClean="0">
                <a:latin typeface="Calibri" pitchFamily="34" charset="0"/>
                <a:cs typeface="Calibri" pitchFamily="34" charset="0"/>
              </a:rPr>
              <a:t> ottiene tra le altre cose l’obiettivo di scuotere profondamente la vita spirituale dell’Occidente… </a:t>
            </a:r>
          </a:p>
          <a:p>
            <a:pPr marL="742950" lvl="1" indent="-285750">
              <a:buFont typeface="Wingdings"/>
              <a:buChar char="Ø"/>
            </a:pPr>
            <a:r>
              <a:rPr lang="it-IT" dirty="0" smtClean="0">
                <a:latin typeface="Calibri" pitchFamily="34" charset="0"/>
                <a:cs typeface="Calibri" pitchFamily="34" charset="0"/>
              </a:rPr>
              <a:t>l’Umanesimo è limitato ai «Dotti», la Riforma raggiunge tutti gli strati sociali</a:t>
            </a:r>
          </a:p>
          <a:p>
            <a:pPr marL="742950" lvl="1" indent="-285750">
              <a:buFont typeface="Wingdings"/>
              <a:buChar char="Ø"/>
            </a:pPr>
            <a:r>
              <a:rPr lang="it-IT" dirty="0" smtClean="0">
                <a:latin typeface="Calibri" pitchFamily="34" charset="0"/>
                <a:cs typeface="Calibri" pitchFamily="34" charset="0"/>
              </a:rPr>
              <a:t>Dalla Tradizione la comprensione del Cristianesimo viene spostata alla pura parola della Scrittura, dall’istituzione ecclesiale alla giustificazione del singolo di fronte a Dio, dalla dottrina di fede oggettiva all’esperienza di fede soggettiva</a:t>
            </a:r>
          </a:p>
          <a:p>
            <a:pPr marL="742950" lvl="1" indent="-285750">
              <a:buFont typeface="Wingdings"/>
              <a:buChar char="Ø"/>
            </a:pPr>
            <a:r>
              <a:rPr lang="it-IT" dirty="0" smtClean="0">
                <a:latin typeface="Calibri" pitchFamily="34" charset="0"/>
                <a:cs typeface="Calibri" pitchFamily="34" charset="0"/>
              </a:rPr>
              <a:t>Con la rottura dell’unità spirituale viene meno anche la sicurezza data dall’appartenenza alle fede di un’unica chiesa… il singolo viene rimandato alla propria coscienza</a:t>
            </a:r>
          </a:p>
          <a:p>
            <a:pPr marL="742950" lvl="1" indent="-285750">
              <a:buFont typeface="Wingdings"/>
              <a:buChar char="Ø"/>
            </a:pPr>
            <a:endParaRPr lang="it-IT" dirty="0">
              <a:latin typeface="Calibri" pitchFamily="34" charset="0"/>
              <a:cs typeface="Calibri" pitchFamily="34" charset="0"/>
            </a:endParaRPr>
          </a:p>
          <a:p>
            <a:pPr marL="0" lvl="1"/>
            <a:endParaRPr lang="it-IT" dirty="0">
              <a:latin typeface="Calibri" pitchFamily="34" charset="0"/>
              <a:cs typeface="Calibri" pitchFamily="34" charset="0"/>
            </a:endParaRPr>
          </a:p>
          <a:p>
            <a:pPr marL="285750" indent="-285750">
              <a:buFont typeface="Wingdings"/>
              <a:buChar char="Ø"/>
            </a:pPr>
            <a:r>
              <a:rPr lang="it-IT" dirty="0" smtClean="0">
                <a:latin typeface="Calibri" pitchFamily="34" charset="0"/>
                <a:cs typeface="Calibri" pitchFamily="34" charset="0"/>
              </a:rPr>
              <a:t>La </a:t>
            </a:r>
            <a:r>
              <a:rPr lang="it-IT" b="1" dirty="0" smtClean="0">
                <a:solidFill>
                  <a:srgbClr val="C00000"/>
                </a:solidFill>
                <a:latin typeface="Calibri" pitchFamily="34" charset="0"/>
                <a:cs typeface="Calibri" pitchFamily="34" charset="0"/>
              </a:rPr>
              <a:t>nuova scienza della natura</a:t>
            </a:r>
            <a:r>
              <a:rPr lang="it-IT" b="1" dirty="0" smtClean="0">
                <a:latin typeface="Calibri" pitchFamily="34" charset="0"/>
                <a:cs typeface="Calibri" pitchFamily="34" charset="0"/>
              </a:rPr>
              <a:t>  </a:t>
            </a:r>
            <a:r>
              <a:rPr lang="it-IT" dirty="0" smtClean="0">
                <a:latin typeface="Calibri" pitchFamily="34" charset="0"/>
                <a:cs typeface="Calibri" pitchFamily="34" charset="0"/>
              </a:rPr>
              <a:t>dove il metodo induttivo viene sviluppato dal genio di Leonardo da Vinci, dove Nicolò Copernico rivoluziona l’astronomia mettendo il sole al centro di tutto, dove Galileo scopre le leggi di gravitazione…</a:t>
            </a:r>
          </a:p>
          <a:p>
            <a:pPr marL="742950" lvl="1" indent="-285750">
              <a:buFont typeface="Wingdings"/>
              <a:buChar char="Ø"/>
            </a:pPr>
            <a:r>
              <a:rPr lang="it-IT" dirty="0" smtClean="0">
                <a:latin typeface="Calibri" pitchFamily="34" charset="0"/>
                <a:cs typeface="Calibri" pitchFamily="34" charset="0"/>
              </a:rPr>
              <a:t>La «svolta copernicana»: dal geocentrismo all’eliocentrismo… riceve uno scossone la posizione dell’uomo non più al centro di tutto…</a:t>
            </a:r>
          </a:p>
          <a:p>
            <a:pPr marL="742950" lvl="1" indent="-285750">
              <a:buFont typeface="Wingdings"/>
              <a:buChar char="Ø"/>
            </a:pPr>
            <a:r>
              <a:rPr lang="it-IT" dirty="0" smtClean="0">
                <a:latin typeface="Calibri" pitchFamily="34" charset="0"/>
                <a:cs typeface="Calibri" pitchFamily="34" charset="0"/>
              </a:rPr>
              <a:t>Le leggi matematiche mostrano che il mondo può essere dominato… la realtà può essere ridotta al dato empirico… ciò che non è calcolabile non è più considerato reale…</a:t>
            </a:r>
            <a:endParaRPr lang="it-IT" dirty="0">
              <a:latin typeface="Calibri" pitchFamily="34" charset="0"/>
              <a:cs typeface="Calibri" pitchFamily="34" charset="0"/>
            </a:endParaRPr>
          </a:p>
        </p:txBody>
      </p:sp>
    </p:spTree>
    <p:extLst>
      <p:ext uri="{BB962C8B-B14F-4D97-AF65-F5344CB8AC3E}">
        <p14:creationId xmlns:p14="http://schemas.microsoft.com/office/powerpoint/2010/main" val="1250566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449952"/>
            <a:ext cx="8712968" cy="5355312"/>
          </a:xfrm>
          <a:prstGeom prst="rect">
            <a:avLst/>
          </a:prstGeom>
          <a:noFill/>
        </p:spPr>
        <p:txBody>
          <a:bodyPr wrap="square" rtlCol="0">
            <a:spAutoFit/>
          </a:bodyPr>
          <a:lstStyle/>
          <a:p>
            <a:pPr marL="285750" indent="-285750">
              <a:buFont typeface="Wingdings"/>
              <a:buChar char="Ø"/>
            </a:pPr>
            <a:r>
              <a:rPr lang="it-IT" b="1" dirty="0" smtClean="0">
                <a:solidFill>
                  <a:srgbClr val="C00000"/>
                </a:solidFill>
                <a:latin typeface="Calibri" pitchFamily="34" charset="0"/>
                <a:cs typeface="Calibri" pitchFamily="34" charset="0"/>
              </a:rPr>
              <a:t>Il Razionalismo</a:t>
            </a:r>
          </a:p>
          <a:p>
            <a:pPr marL="285750" indent="-285750">
              <a:buFont typeface="Wingdings"/>
              <a:buChar char="Ø"/>
            </a:pPr>
            <a:endParaRPr lang="it-IT" dirty="0">
              <a:latin typeface="Calibri" pitchFamily="34" charset="0"/>
              <a:cs typeface="Calibri" pitchFamily="34" charset="0"/>
            </a:endParaRPr>
          </a:p>
          <a:p>
            <a:pPr marL="285750" indent="-285750">
              <a:buFont typeface="Wingdings"/>
              <a:buChar char="Ø"/>
            </a:pPr>
            <a:r>
              <a:rPr lang="it-IT" b="1" dirty="0" smtClean="0">
                <a:latin typeface="Calibri" pitchFamily="34" charset="0"/>
                <a:cs typeface="Calibri" pitchFamily="34" charset="0"/>
              </a:rPr>
              <a:t>Cartesio</a:t>
            </a:r>
            <a:r>
              <a:rPr lang="it-IT" dirty="0" smtClean="0">
                <a:latin typeface="Calibri" pitchFamily="34" charset="0"/>
                <a:cs typeface="Calibri" pitchFamily="34" charset="0"/>
              </a:rPr>
              <a:t> (1596 – 1650) è considerato il «padre della filosofia moderna», perché ha cercato di fondare la filosofia coma una «scienza rigorosa»…</a:t>
            </a:r>
          </a:p>
          <a:p>
            <a:pPr marL="742950" lvl="1" indent="-285750">
              <a:buFont typeface="Wingdings"/>
              <a:buChar char="Ø"/>
            </a:pPr>
            <a:r>
              <a:rPr lang="it-IT" dirty="0" smtClean="0">
                <a:latin typeface="Calibri" pitchFamily="34" charset="0"/>
                <a:cs typeface="Calibri" pitchFamily="34" charset="0"/>
              </a:rPr>
              <a:t>il </a:t>
            </a:r>
            <a:r>
              <a:rPr lang="it-IT" b="1" dirty="0" smtClean="0">
                <a:latin typeface="Calibri" pitchFamily="34" charset="0"/>
                <a:cs typeface="Calibri" pitchFamily="34" charset="0"/>
              </a:rPr>
              <a:t>Problema del metodo</a:t>
            </a:r>
            <a:r>
              <a:rPr lang="it-IT" dirty="0" smtClean="0">
                <a:latin typeface="Calibri" pitchFamily="34" charset="0"/>
                <a:cs typeface="Calibri" pitchFamily="34" charset="0"/>
              </a:rPr>
              <a:t>: se la filosofia vuole essere scienza deve dotarsi di un metodo appropriato… </a:t>
            </a:r>
          </a:p>
          <a:p>
            <a:pPr marL="742950" lvl="1" indent="-285750">
              <a:buFont typeface="Wingdings"/>
              <a:buChar char="Ø"/>
            </a:pPr>
            <a:r>
              <a:rPr lang="it-IT" dirty="0" smtClean="0">
                <a:latin typeface="Calibri" pitchFamily="34" charset="0"/>
                <a:cs typeface="Calibri" pitchFamily="34" charset="0"/>
              </a:rPr>
              <a:t>Le scienze naturali avevano un metodo fondato sull’esperienza mirata all’esperimento e all’osservazione e sull’applicazione della matematica in grado diportare le leggi della fisica al livello di leggi esatte…</a:t>
            </a:r>
          </a:p>
          <a:p>
            <a:pPr marL="1200150" lvl="2" indent="-285750">
              <a:buFont typeface="Wingdings"/>
              <a:buChar char="Ø"/>
            </a:pPr>
            <a:r>
              <a:rPr lang="it-IT" dirty="0" smtClean="0">
                <a:latin typeface="Calibri" pitchFamily="34" charset="0"/>
                <a:cs typeface="Calibri" pitchFamily="34" charset="0"/>
              </a:rPr>
              <a:t>Questo ha portato a ridurre tutto ciò che accade al suo elemento «calcolabile», escludendo le altre dimensioni che se non sono quantificabili non hanno senso…</a:t>
            </a:r>
          </a:p>
          <a:p>
            <a:pPr marL="1200150" lvl="2" indent="-285750">
              <a:buFont typeface="Wingdings"/>
              <a:buChar char="Ø"/>
            </a:pPr>
            <a:r>
              <a:rPr lang="it-IT" dirty="0" smtClean="0">
                <a:latin typeface="Calibri" pitchFamily="34" charset="0"/>
                <a:cs typeface="Calibri" pitchFamily="34" charset="0"/>
              </a:rPr>
              <a:t>Ciò che non è dimostrabile non ha alcun valore reale…</a:t>
            </a:r>
          </a:p>
          <a:p>
            <a:pPr marL="1200150" lvl="2" indent="-285750">
              <a:buFont typeface="Wingdings"/>
              <a:buChar char="Ø"/>
            </a:pPr>
            <a:endParaRPr lang="it-IT" dirty="0">
              <a:latin typeface="Calibri" pitchFamily="34" charset="0"/>
              <a:cs typeface="Calibri" pitchFamily="34" charset="0"/>
            </a:endParaRPr>
          </a:p>
          <a:p>
            <a:pPr marL="722313" lvl="2" indent="-285750">
              <a:buFont typeface="Wingdings"/>
              <a:buChar char="Ø"/>
            </a:pPr>
            <a:r>
              <a:rPr lang="it-IT" dirty="0" smtClean="0">
                <a:latin typeface="Calibri" pitchFamily="34" charset="0"/>
                <a:cs typeface="Calibri" pitchFamily="34" charset="0"/>
              </a:rPr>
              <a:t>Dove trovare allora la «fondazione prima» della conoscenza dell’uomo? </a:t>
            </a:r>
          </a:p>
          <a:p>
            <a:pPr marL="1179513" lvl="3" indent="-285750">
              <a:buFont typeface="Wingdings"/>
              <a:buChar char="Ø"/>
            </a:pPr>
            <a:r>
              <a:rPr lang="it-IT" dirty="0" smtClean="0">
                <a:latin typeface="Calibri" pitchFamily="34" charset="0"/>
                <a:cs typeface="Calibri" pitchFamily="34" charset="0"/>
              </a:rPr>
              <a:t>Il Razionalismo  trova questa «immediatezza» nell’autocoscienza dell’</a:t>
            </a:r>
            <a:r>
              <a:rPr lang="it-IT" b="1" i="1" dirty="0" smtClean="0">
                <a:latin typeface="Calibri" pitchFamily="34" charset="0"/>
                <a:cs typeface="Calibri" pitchFamily="34" charset="0"/>
              </a:rPr>
              <a:t>ego </a:t>
            </a:r>
            <a:r>
              <a:rPr lang="it-IT" b="1" i="1" dirty="0" err="1" smtClean="0">
                <a:latin typeface="Calibri" pitchFamily="34" charset="0"/>
                <a:cs typeface="Calibri" pitchFamily="34" charset="0"/>
              </a:rPr>
              <a:t>cogitans</a:t>
            </a:r>
            <a:r>
              <a:rPr lang="it-IT" b="1" i="1" dirty="0" smtClean="0">
                <a:latin typeface="Calibri" pitchFamily="34" charset="0"/>
                <a:cs typeface="Calibri" pitchFamily="34" charset="0"/>
              </a:rPr>
              <a:t>…</a:t>
            </a:r>
            <a:endParaRPr lang="it-IT" dirty="0" smtClean="0">
              <a:latin typeface="Calibri" pitchFamily="34" charset="0"/>
              <a:cs typeface="Calibri" pitchFamily="34" charset="0"/>
            </a:endParaRPr>
          </a:p>
          <a:p>
            <a:pPr marL="1179513" lvl="3" indent="-285750">
              <a:buFont typeface="Wingdings"/>
              <a:buChar char="Ø"/>
            </a:pPr>
            <a:r>
              <a:rPr lang="it-IT" dirty="0" smtClean="0">
                <a:latin typeface="Calibri" pitchFamily="34" charset="0"/>
                <a:cs typeface="Calibri" pitchFamily="34" charset="0"/>
              </a:rPr>
              <a:t>L’Empirismo trova questa «immediatezza» nella </a:t>
            </a:r>
            <a:r>
              <a:rPr lang="it-IT" b="1" i="1" dirty="0" smtClean="0">
                <a:latin typeface="Calibri" pitchFamily="34" charset="0"/>
                <a:cs typeface="Calibri" pitchFamily="34" charset="0"/>
              </a:rPr>
              <a:t>datità sensibile… </a:t>
            </a:r>
            <a:endParaRPr lang="it-IT" dirty="0" smtClean="0">
              <a:latin typeface="Calibri" pitchFamily="34" charset="0"/>
              <a:cs typeface="Calibri" pitchFamily="34" charset="0"/>
            </a:endParaRPr>
          </a:p>
          <a:p>
            <a:pPr marL="285750" indent="-285750">
              <a:buFont typeface="Wingdings"/>
              <a:buChar char="Ø"/>
            </a:pPr>
            <a:endParaRPr lang="it-IT" dirty="0">
              <a:latin typeface="Calibri" pitchFamily="34" charset="0"/>
              <a:cs typeface="Calibri" pitchFamily="34" charset="0"/>
            </a:endParaRPr>
          </a:p>
        </p:txBody>
      </p:sp>
    </p:spTree>
    <p:extLst>
      <p:ext uri="{BB962C8B-B14F-4D97-AF65-F5344CB8AC3E}">
        <p14:creationId xmlns:p14="http://schemas.microsoft.com/office/powerpoint/2010/main" val="4803475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60648"/>
            <a:ext cx="8712968" cy="6186309"/>
          </a:xfrm>
          <a:prstGeom prst="rect">
            <a:avLst/>
          </a:prstGeom>
          <a:noFill/>
        </p:spPr>
        <p:txBody>
          <a:bodyPr wrap="square" rtlCol="0">
            <a:spAutoFit/>
          </a:bodyPr>
          <a:lstStyle/>
          <a:p>
            <a:r>
              <a:rPr lang="it-IT" b="1" dirty="0" smtClean="0">
                <a:solidFill>
                  <a:srgbClr val="C00000"/>
                </a:solidFill>
                <a:latin typeface="Calibri" pitchFamily="34" charset="0"/>
                <a:cs typeface="Calibri" pitchFamily="34" charset="0"/>
              </a:rPr>
              <a:t>Cartesio e il «</a:t>
            </a:r>
            <a:r>
              <a:rPr lang="it-IT" b="1" i="1" dirty="0" smtClean="0">
                <a:solidFill>
                  <a:srgbClr val="C00000"/>
                </a:solidFill>
                <a:latin typeface="Calibri" pitchFamily="34" charset="0"/>
                <a:cs typeface="Calibri" pitchFamily="34" charset="0"/>
              </a:rPr>
              <a:t>Cogito ergo sum</a:t>
            </a:r>
            <a:r>
              <a:rPr lang="it-IT" b="1" dirty="0" smtClean="0">
                <a:solidFill>
                  <a:srgbClr val="C00000"/>
                </a:solidFill>
                <a:latin typeface="Calibri" pitchFamily="34" charset="0"/>
                <a:cs typeface="Calibri" pitchFamily="34" charset="0"/>
              </a:rPr>
              <a:t>»</a:t>
            </a:r>
          </a:p>
          <a:p>
            <a:endParaRPr lang="it-IT" dirty="0">
              <a:latin typeface="Calibri" pitchFamily="34" charset="0"/>
              <a:cs typeface="Calibri" pitchFamily="34" charset="0"/>
            </a:endParaRPr>
          </a:p>
          <a:p>
            <a:pPr marL="285750" indent="-285750">
              <a:buFont typeface="Wingdings"/>
              <a:buChar char="Ø"/>
            </a:pPr>
            <a:r>
              <a:rPr lang="it-IT" dirty="0" smtClean="0">
                <a:latin typeface="Calibri" pitchFamily="34" charset="0"/>
                <a:cs typeface="Calibri" pitchFamily="34" charset="0"/>
              </a:rPr>
              <a:t>«</a:t>
            </a:r>
            <a:r>
              <a:rPr lang="it-IT" i="1" dirty="0" smtClean="0">
                <a:latin typeface="Calibri" pitchFamily="34" charset="0"/>
                <a:cs typeface="Calibri" pitchFamily="34" charset="0"/>
              </a:rPr>
              <a:t>Non v’è dunque dubbio che io esisto, s’egli m’inganna [il potentissimo e astutissimo ingannatore]; e m’inganni fin che vorrà, egli non saprà mai fare che io non sia nulla, fino a che penserò di essere qualche cosa</a:t>
            </a:r>
            <a:r>
              <a:rPr lang="it-IT" dirty="0" smtClean="0">
                <a:latin typeface="Calibri" pitchFamily="34" charset="0"/>
                <a:cs typeface="Calibri" pitchFamily="34" charset="0"/>
              </a:rPr>
              <a:t>»: la proposizione «</a:t>
            </a:r>
            <a:r>
              <a:rPr lang="it-IT" i="1" dirty="0" smtClean="0">
                <a:latin typeface="Calibri" pitchFamily="34" charset="0"/>
                <a:cs typeface="Calibri" pitchFamily="34" charset="0"/>
              </a:rPr>
              <a:t>io sono, io esisto</a:t>
            </a:r>
            <a:r>
              <a:rPr lang="it-IT" dirty="0" smtClean="0">
                <a:latin typeface="Calibri" pitchFamily="34" charset="0"/>
                <a:cs typeface="Calibri" pitchFamily="34" charset="0"/>
              </a:rPr>
              <a:t>» è necessariamente vera tutte le volte che la pronuncio, o che la concepisco nel mio spirito… è la certezza originaria del </a:t>
            </a:r>
            <a:r>
              <a:rPr lang="it-IT" i="1" dirty="0" smtClean="0">
                <a:latin typeface="Calibri" pitchFamily="34" charset="0"/>
                <a:cs typeface="Calibri" pitchFamily="34" charset="0"/>
              </a:rPr>
              <a:t>cogito ergo sum</a:t>
            </a:r>
            <a:r>
              <a:rPr lang="it-IT" dirty="0" smtClean="0">
                <a:latin typeface="Calibri" pitchFamily="34" charset="0"/>
                <a:cs typeface="Calibri" pitchFamily="34" charset="0"/>
              </a:rPr>
              <a:t>.</a:t>
            </a:r>
          </a:p>
          <a:p>
            <a:pPr marL="285750" indent="-285750">
              <a:buFont typeface="Wingdings"/>
              <a:buChar char="Ø"/>
            </a:pPr>
            <a:r>
              <a:rPr lang="it-IT" dirty="0" smtClean="0">
                <a:latin typeface="Calibri" pitchFamily="34" charset="0"/>
                <a:cs typeface="Calibri" pitchFamily="34" charset="0"/>
              </a:rPr>
              <a:t>È una intuizione già presente in Agostino… se uno dubita, sa di vivere, di pensare, di dubitare, insomma sa di esistere… </a:t>
            </a:r>
          </a:p>
          <a:p>
            <a:pPr marL="285750" indent="-285750">
              <a:buFont typeface="Wingdings"/>
              <a:buChar char="Ø"/>
              <a:tabLst>
                <a:tab pos="2865438" algn="l"/>
              </a:tabLst>
            </a:pPr>
            <a:r>
              <a:rPr lang="it-IT" dirty="0" smtClean="0">
                <a:latin typeface="Calibri" pitchFamily="34" charset="0"/>
                <a:cs typeface="Calibri" pitchFamily="34" charset="0"/>
              </a:rPr>
              <a:t>Per Cartesio la conoscenza del </a:t>
            </a:r>
            <a:r>
              <a:rPr lang="it-IT" i="1" dirty="0" err="1" smtClean="0">
                <a:latin typeface="Calibri" pitchFamily="34" charset="0"/>
                <a:cs typeface="Calibri" pitchFamily="34" charset="0"/>
              </a:rPr>
              <a:t>cogitans</a:t>
            </a:r>
            <a:r>
              <a:rPr lang="it-IT" i="1" dirty="0" smtClean="0">
                <a:latin typeface="Calibri" pitchFamily="34" charset="0"/>
                <a:cs typeface="Calibri" pitchFamily="34" charset="0"/>
              </a:rPr>
              <a:t> sum</a:t>
            </a:r>
            <a:r>
              <a:rPr lang="it-IT" dirty="0" smtClean="0">
                <a:latin typeface="Calibri" pitchFamily="34" charset="0"/>
                <a:cs typeface="Calibri" pitchFamily="34" charset="0"/>
              </a:rPr>
              <a:t> è la forma originaria della conoscenza vera e sicura (</a:t>
            </a:r>
            <a:r>
              <a:rPr lang="it-IT" i="1" dirty="0" smtClean="0">
                <a:latin typeface="Calibri" pitchFamily="34" charset="0"/>
                <a:cs typeface="Calibri" pitchFamily="34" charset="0"/>
              </a:rPr>
              <a:t>vera et certa</a:t>
            </a:r>
            <a:r>
              <a:rPr lang="it-IT" dirty="0" smtClean="0">
                <a:latin typeface="Calibri" pitchFamily="34" charset="0"/>
                <a:cs typeface="Calibri" pitchFamily="34" charset="0"/>
              </a:rPr>
              <a:t>): «è vero tutto ciò che io concepisco in modo chiaro e distinto (</a:t>
            </a:r>
            <a:r>
              <a:rPr lang="it-IT" i="1" dirty="0" err="1" smtClean="0">
                <a:latin typeface="Calibri" pitchFamily="34" charset="0"/>
                <a:cs typeface="Calibri" pitchFamily="34" charset="0"/>
              </a:rPr>
              <a:t>clare</a:t>
            </a:r>
            <a:r>
              <a:rPr lang="it-IT" i="1" dirty="0" smtClean="0">
                <a:latin typeface="Calibri" pitchFamily="34" charset="0"/>
                <a:cs typeface="Calibri" pitchFamily="34" charset="0"/>
              </a:rPr>
              <a:t> et </a:t>
            </a:r>
            <a:r>
              <a:rPr lang="it-IT" i="1" dirty="0" err="1" smtClean="0">
                <a:latin typeface="Calibri" pitchFamily="34" charset="0"/>
                <a:cs typeface="Calibri" pitchFamily="34" charset="0"/>
              </a:rPr>
              <a:t>distincte</a:t>
            </a:r>
            <a:r>
              <a:rPr lang="it-IT" dirty="0" smtClean="0">
                <a:latin typeface="Calibri" pitchFamily="34" charset="0"/>
                <a:cs typeface="Calibri" pitchFamily="34" charset="0"/>
              </a:rPr>
              <a:t>)»…</a:t>
            </a:r>
          </a:p>
          <a:p>
            <a:pPr marL="285750" indent="-285750">
              <a:buFont typeface="Wingdings"/>
              <a:buChar char="Ø"/>
              <a:tabLst>
                <a:tab pos="2865438" algn="l"/>
              </a:tabLst>
            </a:pPr>
            <a:endParaRPr lang="it-IT" dirty="0">
              <a:latin typeface="Calibri" pitchFamily="34" charset="0"/>
              <a:cs typeface="Calibri" pitchFamily="34" charset="0"/>
            </a:endParaRPr>
          </a:p>
          <a:p>
            <a:pPr marL="285750" indent="-285750">
              <a:buFont typeface="Wingdings"/>
              <a:buChar char="Ø"/>
              <a:tabLst>
                <a:tab pos="2865438" algn="l"/>
              </a:tabLst>
            </a:pPr>
            <a:r>
              <a:rPr lang="it-IT" dirty="0" smtClean="0">
                <a:latin typeface="Calibri" pitchFamily="34" charset="0"/>
                <a:cs typeface="Calibri" pitchFamily="34" charset="0"/>
              </a:rPr>
              <a:t>Quali idee sono talmente chiare e distinte da risultare vere e certe?</a:t>
            </a:r>
          </a:p>
          <a:p>
            <a:pPr marL="742950" lvl="1" indent="-285750">
              <a:buFont typeface="Wingdings"/>
              <a:buChar char="Ø"/>
              <a:tabLst>
                <a:tab pos="2865438" algn="l"/>
              </a:tabLst>
            </a:pPr>
            <a:r>
              <a:rPr lang="it-IT" dirty="0" smtClean="0">
                <a:latin typeface="Calibri" pitchFamily="34" charset="0"/>
                <a:cs typeface="Calibri" pitchFamily="34" charset="0"/>
              </a:rPr>
              <a:t>Sono le «idee innate»</a:t>
            </a:r>
          </a:p>
          <a:p>
            <a:pPr marL="1200150" lvl="2" indent="-285750">
              <a:buFont typeface="Wingdings"/>
              <a:buChar char="Ø"/>
              <a:tabLst>
                <a:tab pos="2865438" algn="l"/>
              </a:tabLst>
            </a:pPr>
            <a:r>
              <a:rPr lang="it-IT" dirty="0" smtClean="0">
                <a:latin typeface="Calibri" pitchFamily="34" charset="0"/>
                <a:cs typeface="Calibri" pitchFamily="34" charset="0"/>
              </a:rPr>
              <a:t>Per Agostino 	&gt; </a:t>
            </a:r>
            <a:r>
              <a:rPr lang="it-IT" i="1" dirty="0" err="1" smtClean="0">
                <a:latin typeface="Calibri" pitchFamily="34" charset="0"/>
                <a:cs typeface="Calibri" pitchFamily="34" charset="0"/>
              </a:rPr>
              <a:t>ideae</a:t>
            </a:r>
            <a:r>
              <a:rPr lang="it-IT" i="1" dirty="0" smtClean="0">
                <a:latin typeface="Calibri" pitchFamily="34" charset="0"/>
                <a:cs typeface="Calibri" pitchFamily="34" charset="0"/>
              </a:rPr>
              <a:t> in mente divina</a:t>
            </a:r>
            <a:endParaRPr lang="it-IT" dirty="0" smtClean="0">
              <a:latin typeface="Calibri" pitchFamily="34" charset="0"/>
              <a:cs typeface="Calibri" pitchFamily="34" charset="0"/>
            </a:endParaRPr>
          </a:p>
          <a:p>
            <a:pPr marL="1200150" lvl="2" indent="-285750">
              <a:buFont typeface="Wingdings"/>
              <a:buChar char="Ø"/>
              <a:tabLst>
                <a:tab pos="2865438" algn="l"/>
              </a:tabLst>
            </a:pPr>
            <a:r>
              <a:rPr lang="it-IT" dirty="0" smtClean="0">
                <a:latin typeface="Calibri" pitchFamily="34" charset="0"/>
                <a:cs typeface="Calibri" pitchFamily="34" charset="0"/>
              </a:rPr>
              <a:t>Per Cartesio 	&gt; </a:t>
            </a:r>
            <a:r>
              <a:rPr lang="it-IT" i="1" dirty="0" err="1" smtClean="0">
                <a:latin typeface="Calibri" pitchFamily="34" charset="0"/>
                <a:cs typeface="Calibri" pitchFamily="34" charset="0"/>
              </a:rPr>
              <a:t>ideae</a:t>
            </a:r>
            <a:r>
              <a:rPr lang="it-IT" i="1" dirty="0" smtClean="0">
                <a:latin typeface="Calibri" pitchFamily="34" charset="0"/>
                <a:cs typeface="Calibri" pitchFamily="34" charset="0"/>
              </a:rPr>
              <a:t> in mente </a:t>
            </a:r>
            <a:r>
              <a:rPr lang="it-IT" i="1" dirty="0" err="1" smtClean="0">
                <a:latin typeface="Calibri" pitchFamily="34" charset="0"/>
                <a:cs typeface="Calibri" pitchFamily="34" charset="0"/>
              </a:rPr>
              <a:t>humana</a:t>
            </a:r>
            <a:r>
              <a:rPr lang="it-IT" dirty="0">
                <a:latin typeface="Calibri" pitchFamily="34" charset="0"/>
                <a:cs typeface="Calibri" pitchFamily="34" charset="0"/>
              </a:rPr>
              <a:t> </a:t>
            </a:r>
            <a:r>
              <a:rPr lang="it-IT" dirty="0" smtClean="0">
                <a:latin typeface="Calibri" pitchFamily="34" charset="0"/>
                <a:cs typeface="Calibri" pitchFamily="34" charset="0"/>
              </a:rPr>
              <a:t>&gt; ma di origine divina!</a:t>
            </a:r>
          </a:p>
          <a:p>
            <a:pPr marL="1200150" lvl="2" indent="-285750">
              <a:buFont typeface="Wingdings"/>
              <a:buChar char="Ø"/>
              <a:tabLst>
                <a:tab pos="2865438" algn="l"/>
              </a:tabLst>
            </a:pPr>
            <a:endParaRPr lang="it-IT" dirty="0">
              <a:latin typeface="Calibri" pitchFamily="34" charset="0"/>
              <a:cs typeface="Calibri" pitchFamily="34" charset="0"/>
            </a:endParaRPr>
          </a:p>
          <a:p>
            <a:pPr marL="722313" lvl="2" indent="-285750">
              <a:buFont typeface="Wingdings"/>
              <a:buChar char="Ø"/>
              <a:tabLst>
                <a:tab pos="2865438" algn="l"/>
              </a:tabLst>
            </a:pPr>
            <a:r>
              <a:rPr lang="it-IT" dirty="0" smtClean="0">
                <a:latin typeface="Calibri" pitchFamily="34" charset="0"/>
                <a:cs typeface="Calibri" pitchFamily="34" charset="0"/>
              </a:rPr>
              <a:t>Il fondamento ultimo della verità e della certezza della conoscenza sta solo in Dio: Cartesio non sviluppa prove sull’esistenza di Dio, ma deve darlo per presupposto</a:t>
            </a:r>
          </a:p>
          <a:p>
            <a:pPr marL="722313" lvl="2" indent="-285750">
              <a:buFont typeface="Wingdings"/>
              <a:buChar char="Ø"/>
              <a:tabLst>
                <a:tab pos="2865438" algn="l"/>
              </a:tabLst>
            </a:pPr>
            <a:r>
              <a:rPr lang="it-IT" dirty="0" smtClean="0">
                <a:latin typeface="Calibri" pitchFamily="34" charset="0"/>
                <a:cs typeface="Calibri" pitchFamily="34" charset="0"/>
              </a:rPr>
              <a:t>La conoscenza sensoriale è ingannevole &gt; la sicurezza assoluta della conoscenza esige una prova dell’esistenza e della veridicità di Dio</a:t>
            </a:r>
            <a:endParaRPr lang="it-IT" dirty="0">
              <a:latin typeface="Calibri" pitchFamily="34" charset="0"/>
              <a:cs typeface="Calibri" pitchFamily="34" charset="0"/>
            </a:endParaRPr>
          </a:p>
        </p:txBody>
      </p:sp>
    </p:spTree>
    <p:extLst>
      <p:ext uri="{BB962C8B-B14F-4D97-AF65-F5344CB8AC3E}">
        <p14:creationId xmlns:p14="http://schemas.microsoft.com/office/powerpoint/2010/main" val="3508767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60648"/>
            <a:ext cx="8712968" cy="4801314"/>
          </a:xfrm>
          <a:prstGeom prst="rect">
            <a:avLst/>
          </a:prstGeom>
          <a:noFill/>
        </p:spPr>
        <p:txBody>
          <a:bodyPr wrap="square" rtlCol="0">
            <a:spAutoFit/>
          </a:bodyPr>
          <a:lstStyle/>
          <a:p>
            <a:pPr marL="285750" indent="-285750">
              <a:buFont typeface="Wingdings"/>
              <a:buChar char="Ø"/>
            </a:pPr>
            <a:r>
              <a:rPr lang="it-IT" dirty="0" smtClean="0">
                <a:latin typeface="Calibri" pitchFamily="34" charset="0"/>
                <a:cs typeface="Calibri" pitchFamily="34" charset="0"/>
              </a:rPr>
              <a:t>Cartesio porta due prove dell’esistenza di Dio</a:t>
            </a:r>
          </a:p>
          <a:p>
            <a:pPr marL="742950" lvl="1" indent="-285750">
              <a:buFont typeface="Wingdings"/>
              <a:buChar char="Ø"/>
            </a:pPr>
            <a:r>
              <a:rPr lang="it-IT" dirty="0" smtClean="0">
                <a:latin typeface="Calibri" pitchFamily="34" charset="0"/>
                <a:cs typeface="Calibri" pitchFamily="34" charset="0"/>
              </a:rPr>
              <a:t>Noi abbiamo un’idea di Dio, che in quanto sostanza infinita, racchiude in sé ogni realtà e perfezione (</a:t>
            </a:r>
            <a:r>
              <a:rPr lang="it-IT" i="1" dirty="0" err="1" smtClean="0">
                <a:latin typeface="Calibri" pitchFamily="34" charset="0"/>
                <a:cs typeface="Calibri" pitchFamily="34" charset="0"/>
              </a:rPr>
              <a:t>realitas</a:t>
            </a:r>
            <a:r>
              <a:rPr lang="it-IT" i="1" dirty="0" smtClean="0">
                <a:latin typeface="Calibri" pitchFamily="34" charset="0"/>
                <a:cs typeface="Calibri" pitchFamily="34" charset="0"/>
              </a:rPr>
              <a:t> et </a:t>
            </a:r>
            <a:r>
              <a:rPr lang="it-IT" i="1" dirty="0" err="1" smtClean="0">
                <a:latin typeface="Calibri" pitchFamily="34" charset="0"/>
                <a:cs typeface="Calibri" pitchFamily="34" charset="0"/>
              </a:rPr>
              <a:t>perfectio</a:t>
            </a:r>
            <a:r>
              <a:rPr lang="it-IT" dirty="0" smtClean="0">
                <a:latin typeface="Calibri" pitchFamily="34" charset="0"/>
                <a:cs typeface="Calibri" pitchFamily="34" charset="0"/>
              </a:rPr>
              <a:t>)…  l’esistenza di Dio è presupposta come causa della mia idea di Dio</a:t>
            </a:r>
            <a:endParaRPr lang="it-IT" dirty="0">
              <a:latin typeface="Calibri" pitchFamily="34" charset="0"/>
              <a:cs typeface="Calibri" pitchFamily="34" charset="0"/>
            </a:endParaRPr>
          </a:p>
          <a:p>
            <a:pPr marL="742950" lvl="1" indent="-285750">
              <a:buFont typeface="Wingdings"/>
              <a:buChar char="Ø"/>
            </a:pPr>
            <a:r>
              <a:rPr lang="it-IT" dirty="0" smtClean="0">
                <a:latin typeface="Calibri" pitchFamily="34" charset="0"/>
                <a:cs typeface="Calibri" pitchFamily="34" charset="0"/>
              </a:rPr>
              <a:t>prendendo le mosse da Anselmo &gt; </a:t>
            </a:r>
            <a:r>
              <a:rPr lang="it-IT" i="1" dirty="0" smtClean="0">
                <a:latin typeface="Calibri" pitchFamily="34" charset="0"/>
                <a:cs typeface="Calibri" pitchFamily="34" charset="0"/>
              </a:rPr>
              <a:t>id quo </a:t>
            </a:r>
            <a:r>
              <a:rPr lang="it-IT" i="1" dirty="0" err="1" smtClean="0">
                <a:latin typeface="Calibri" pitchFamily="34" charset="0"/>
                <a:cs typeface="Calibri" pitchFamily="34" charset="0"/>
              </a:rPr>
              <a:t>maius</a:t>
            </a:r>
            <a:r>
              <a:rPr lang="it-IT" i="1" dirty="0" smtClean="0">
                <a:latin typeface="Calibri" pitchFamily="34" charset="0"/>
                <a:cs typeface="Calibri" pitchFamily="34" charset="0"/>
              </a:rPr>
              <a:t> </a:t>
            </a:r>
            <a:r>
              <a:rPr lang="it-IT" i="1" dirty="0" err="1" smtClean="0">
                <a:latin typeface="Calibri" pitchFamily="34" charset="0"/>
                <a:cs typeface="Calibri" pitchFamily="34" charset="0"/>
              </a:rPr>
              <a:t>cogitari</a:t>
            </a:r>
            <a:r>
              <a:rPr lang="it-IT" i="1" dirty="0" smtClean="0">
                <a:latin typeface="Calibri" pitchFamily="34" charset="0"/>
                <a:cs typeface="Calibri" pitchFamily="34" charset="0"/>
              </a:rPr>
              <a:t> non </a:t>
            </a:r>
            <a:r>
              <a:rPr lang="it-IT" i="1" dirty="0" err="1" smtClean="0">
                <a:latin typeface="Calibri" pitchFamily="34" charset="0"/>
                <a:cs typeface="Calibri" pitchFamily="34" charset="0"/>
              </a:rPr>
              <a:t>postest</a:t>
            </a:r>
            <a:endParaRPr lang="it-IT" dirty="0" smtClean="0">
              <a:latin typeface="Calibri" pitchFamily="34" charset="0"/>
              <a:cs typeface="Calibri" pitchFamily="34" charset="0"/>
            </a:endParaRPr>
          </a:p>
          <a:p>
            <a:pPr marL="1200150" lvl="2" indent="-285750">
              <a:buFont typeface="Wingdings"/>
              <a:buChar char="Ø"/>
            </a:pPr>
            <a:r>
              <a:rPr lang="it-IT" dirty="0" smtClean="0">
                <a:latin typeface="Calibri" pitchFamily="34" charset="0"/>
                <a:cs typeface="Calibri" pitchFamily="34" charset="0"/>
              </a:rPr>
              <a:t>«</a:t>
            </a:r>
            <a:r>
              <a:rPr lang="it-IT" i="1" dirty="0" err="1" smtClean="0">
                <a:latin typeface="Calibri" pitchFamily="34" charset="0"/>
                <a:cs typeface="Calibri" pitchFamily="34" charset="0"/>
              </a:rPr>
              <a:t>ens</a:t>
            </a:r>
            <a:r>
              <a:rPr lang="it-IT" i="1" dirty="0" smtClean="0">
                <a:latin typeface="Calibri" pitchFamily="34" charset="0"/>
                <a:cs typeface="Calibri" pitchFamily="34" charset="0"/>
              </a:rPr>
              <a:t> </a:t>
            </a:r>
            <a:r>
              <a:rPr lang="it-IT" i="1" dirty="0" err="1" smtClean="0">
                <a:latin typeface="Calibri" pitchFamily="34" charset="0"/>
                <a:cs typeface="Calibri" pitchFamily="34" charset="0"/>
              </a:rPr>
              <a:t>perfectissimum</a:t>
            </a:r>
            <a:r>
              <a:rPr lang="it-IT" dirty="0" smtClean="0">
                <a:latin typeface="Calibri" pitchFamily="34" charset="0"/>
                <a:cs typeface="Calibri" pitchFamily="34" charset="0"/>
              </a:rPr>
              <a:t>» &gt; «</a:t>
            </a:r>
            <a:r>
              <a:rPr lang="it-IT" i="1" dirty="0" smtClean="0">
                <a:latin typeface="Calibri" pitchFamily="34" charset="0"/>
                <a:cs typeface="Calibri" pitchFamily="34" charset="0"/>
              </a:rPr>
              <a:t>L’esistenza di Dio sta presso di me almeno con lo stesso grado di certezza con la quale finora stavano le verità matematiche</a:t>
            </a:r>
            <a:r>
              <a:rPr lang="it-IT" dirty="0" smtClean="0">
                <a:latin typeface="Calibri" pitchFamily="34" charset="0"/>
                <a:cs typeface="Calibri" pitchFamily="34" charset="0"/>
              </a:rPr>
              <a:t>»</a:t>
            </a:r>
          </a:p>
          <a:p>
            <a:pPr marL="1200150" lvl="2" indent="-285750">
              <a:buFont typeface="Wingdings"/>
              <a:buChar char="Ø"/>
            </a:pPr>
            <a:r>
              <a:rPr lang="it-IT" dirty="0" smtClean="0">
                <a:latin typeface="Calibri" pitchFamily="34" charset="0"/>
                <a:cs typeface="Calibri" pitchFamily="34" charset="0"/>
              </a:rPr>
              <a:t>Se Dio esiste quale «essere perfettissimo», egli non può ingannare, altrimenti non sarebbe perfetto… alla perfezione di Dio appartiene la sua incondizionata veridicità, visto che è quest’ultima ad assicurare la verità della nostra conoscenza</a:t>
            </a:r>
          </a:p>
          <a:p>
            <a:pPr marL="1200150" lvl="2" indent="-285750">
              <a:buFont typeface="Wingdings"/>
              <a:buChar char="Ø"/>
            </a:pPr>
            <a:endParaRPr lang="it-IT" dirty="0">
              <a:latin typeface="Calibri" pitchFamily="34" charset="0"/>
              <a:cs typeface="Calibri" pitchFamily="34" charset="0"/>
            </a:endParaRPr>
          </a:p>
          <a:p>
            <a:pPr marL="285750" lvl="2" indent="-285750" algn="just">
              <a:buFont typeface="Wingdings"/>
              <a:buChar char="Ø"/>
            </a:pPr>
            <a:r>
              <a:rPr lang="it-IT" dirty="0" smtClean="0">
                <a:latin typeface="Calibri" pitchFamily="34" charset="0"/>
                <a:cs typeface="Calibri" pitchFamily="34" charset="0"/>
              </a:rPr>
              <a:t>Tutto ciò che è concepito in un’idea chiara e distinta dipende da un’idea innata posta da Dio, trattandosi di una comunicazione o di un’illuminazione che ha luogo per mezzo di Dio e che l’idea ha radicato in me. Solo grazie alla veridicità di Dio la verità incondizionata e la certezza sono assicurate, mentre l’esistenza di un «genio maligno» in grado di ingannarci viene con ciò esclusa.</a:t>
            </a:r>
          </a:p>
        </p:txBody>
      </p:sp>
    </p:spTree>
    <p:extLst>
      <p:ext uri="{BB962C8B-B14F-4D97-AF65-F5344CB8AC3E}">
        <p14:creationId xmlns:p14="http://schemas.microsoft.com/office/powerpoint/2010/main" val="20979893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16632"/>
            <a:ext cx="8712968" cy="6463308"/>
          </a:xfrm>
          <a:prstGeom prst="rect">
            <a:avLst/>
          </a:prstGeom>
          <a:noFill/>
        </p:spPr>
        <p:txBody>
          <a:bodyPr wrap="square" rtlCol="0">
            <a:spAutoFit/>
          </a:bodyPr>
          <a:lstStyle/>
          <a:p>
            <a:r>
              <a:rPr lang="it-IT" b="1" dirty="0" smtClean="0">
                <a:solidFill>
                  <a:srgbClr val="C00000"/>
                </a:solidFill>
                <a:latin typeface="Calibri" pitchFamily="34" charset="0"/>
                <a:cs typeface="Calibri" pitchFamily="34" charset="0"/>
              </a:rPr>
              <a:t>Sintesi</a:t>
            </a:r>
          </a:p>
          <a:p>
            <a:endParaRPr lang="it-IT" dirty="0" smtClean="0">
              <a:latin typeface="Calibri" pitchFamily="34" charset="0"/>
              <a:cs typeface="Calibri" pitchFamily="34" charset="0"/>
            </a:endParaRPr>
          </a:p>
          <a:p>
            <a:r>
              <a:rPr lang="it-IT" dirty="0" smtClean="0">
                <a:latin typeface="Calibri" pitchFamily="34" charset="0"/>
                <a:cs typeface="Calibri" pitchFamily="34" charset="0"/>
              </a:rPr>
              <a:t>Cartesio</a:t>
            </a:r>
            <a:endParaRPr lang="it-IT" b="1" dirty="0">
              <a:latin typeface="Calibri" pitchFamily="34" charset="0"/>
              <a:cs typeface="Calibri" pitchFamily="34" charset="0"/>
            </a:endParaRPr>
          </a:p>
          <a:p>
            <a:pPr marL="742950" lvl="1" indent="-285750">
              <a:buFont typeface="Wingdings"/>
              <a:buChar char="Ø"/>
            </a:pPr>
            <a:r>
              <a:rPr lang="it-IT" dirty="0" smtClean="0">
                <a:latin typeface="Calibri" pitchFamily="34" charset="0"/>
                <a:cs typeface="Calibri" pitchFamily="34" charset="0"/>
              </a:rPr>
              <a:t>fonda il pensiero ricorrendo alla soggettività, al puro «Io penso»;</a:t>
            </a:r>
          </a:p>
          <a:p>
            <a:pPr marL="742950" lvl="1" indent="-285750">
              <a:buFont typeface="Wingdings"/>
              <a:buChar char="Ø"/>
            </a:pPr>
            <a:r>
              <a:rPr lang="it-IT" dirty="0">
                <a:latin typeface="Calibri" pitchFamily="34" charset="0"/>
                <a:cs typeface="Calibri" pitchFamily="34" charset="0"/>
              </a:rPr>
              <a:t>p</a:t>
            </a:r>
            <a:r>
              <a:rPr lang="it-IT" dirty="0" smtClean="0">
                <a:latin typeface="Calibri" pitchFamily="34" charset="0"/>
                <a:cs typeface="Calibri" pitchFamily="34" charset="0"/>
              </a:rPr>
              <a:t>rospetta il dualismo moderno tra soggetto e oggetto, spirito e materia, in modo nuovo rispetto alla tradizione: il materiale diventa puramente meccanico e la conoscenza di esso puramente razionale, quantitativamente calcolabile;</a:t>
            </a:r>
          </a:p>
          <a:p>
            <a:pPr marL="742950" lvl="1" indent="-285750">
              <a:buFont typeface="Wingdings"/>
              <a:buChar char="Ø"/>
            </a:pPr>
            <a:r>
              <a:rPr lang="it-IT" dirty="0" smtClean="0">
                <a:latin typeface="Calibri" pitchFamily="34" charset="0"/>
                <a:cs typeface="Calibri" pitchFamily="34" charset="0"/>
              </a:rPr>
              <a:t>dà alla questione di Dio una posizione fondamentale, perché ogni verità e certezza riposano sulla veridicità di Dio: poiché Dio non è dimostrabile a partire dall’esperienza di questo mondo, bisogna rifugiarsi nell’</a:t>
            </a:r>
            <a:r>
              <a:rPr lang="it-IT" i="1" dirty="0" smtClean="0">
                <a:latin typeface="Calibri" pitchFamily="34" charset="0"/>
                <a:cs typeface="Calibri" pitchFamily="34" charset="0"/>
              </a:rPr>
              <a:t>idea innata Dei</a:t>
            </a:r>
            <a:endParaRPr lang="it-IT" dirty="0" smtClean="0">
              <a:latin typeface="Calibri" pitchFamily="34" charset="0"/>
              <a:cs typeface="Calibri" pitchFamily="34" charset="0"/>
            </a:endParaRPr>
          </a:p>
          <a:p>
            <a:pPr marL="742950" lvl="1" indent="-285750">
              <a:buFont typeface="Wingdings"/>
              <a:buChar char="Ø"/>
            </a:pPr>
            <a:endParaRPr lang="it-IT" dirty="0">
              <a:latin typeface="Calibri" pitchFamily="34" charset="0"/>
              <a:cs typeface="Calibri" pitchFamily="34" charset="0"/>
            </a:endParaRPr>
          </a:p>
          <a:p>
            <a:pPr marL="0" lvl="1"/>
            <a:r>
              <a:rPr lang="it-IT" dirty="0" smtClean="0">
                <a:latin typeface="Calibri" pitchFamily="34" charset="0"/>
                <a:cs typeface="Calibri" pitchFamily="34" charset="0"/>
              </a:rPr>
              <a:t>L’intero sistema cartesiano sta o cade con la conoscenza di Dio: senza di essa nulla è veramente conoscibile e spiegabile e questo fa di </a:t>
            </a:r>
            <a:r>
              <a:rPr lang="it-IT" dirty="0" err="1" smtClean="0">
                <a:latin typeface="Calibri" pitchFamily="34" charset="0"/>
                <a:cs typeface="Calibri" pitchFamily="34" charset="0"/>
              </a:rPr>
              <a:t>Cartasio</a:t>
            </a:r>
            <a:r>
              <a:rPr lang="it-IT" dirty="0" smtClean="0">
                <a:latin typeface="Calibri" pitchFamily="34" charset="0"/>
                <a:cs typeface="Calibri" pitchFamily="34" charset="0"/>
              </a:rPr>
              <a:t> un testimone di Dio, e questo proprio all’inizio del pensiero moderno.</a:t>
            </a:r>
          </a:p>
          <a:p>
            <a:pPr marL="0" lvl="1"/>
            <a:endParaRPr lang="it-IT" dirty="0">
              <a:latin typeface="Calibri" pitchFamily="34" charset="0"/>
              <a:cs typeface="Calibri" pitchFamily="34" charset="0"/>
            </a:endParaRPr>
          </a:p>
          <a:p>
            <a:pPr marL="0" lvl="1"/>
            <a:r>
              <a:rPr lang="it-IT" dirty="0" smtClean="0">
                <a:latin typeface="Calibri" pitchFamily="34" charset="0"/>
                <a:cs typeface="Calibri" pitchFamily="34" charset="0"/>
              </a:rPr>
              <a:t>Da Cartesio si origina il movimento filosofico del </a:t>
            </a:r>
            <a:r>
              <a:rPr lang="it-IT" b="1" dirty="0" smtClean="0">
                <a:latin typeface="Calibri" pitchFamily="34" charset="0"/>
                <a:cs typeface="Calibri" pitchFamily="34" charset="0"/>
              </a:rPr>
              <a:t>razionalismo</a:t>
            </a:r>
            <a:r>
              <a:rPr lang="it-IT" dirty="0" smtClean="0">
                <a:latin typeface="Calibri" pitchFamily="34" charset="0"/>
                <a:cs typeface="Calibri" pitchFamily="34" charset="0"/>
              </a:rPr>
              <a:t>, sviluppato dapprima da Spinoza e </a:t>
            </a:r>
            <a:r>
              <a:rPr lang="it-IT" dirty="0" err="1" smtClean="0">
                <a:latin typeface="Calibri" pitchFamily="34" charset="0"/>
                <a:cs typeface="Calibri" pitchFamily="34" charset="0"/>
              </a:rPr>
              <a:t>Leibniz</a:t>
            </a:r>
            <a:r>
              <a:rPr lang="it-IT" dirty="0" smtClean="0">
                <a:latin typeface="Calibri" pitchFamily="34" charset="0"/>
                <a:cs typeface="Calibri" pitchFamily="34" charset="0"/>
              </a:rPr>
              <a:t> e poi dalle scuole filosofiche che arrivano fino a Kant. Il razionalismo trovò però anche oppositori decisi, come nel casi di </a:t>
            </a:r>
            <a:r>
              <a:rPr lang="it-IT" dirty="0" err="1" smtClean="0">
                <a:latin typeface="Calibri" pitchFamily="34" charset="0"/>
                <a:cs typeface="Calibri" pitchFamily="34" charset="0"/>
              </a:rPr>
              <a:t>Blaise</a:t>
            </a:r>
            <a:r>
              <a:rPr lang="it-IT" dirty="0" smtClean="0">
                <a:latin typeface="Calibri" pitchFamily="34" charset="0"/>
                <a:cs typeface="Calibri" pitchFamily="34" charset="0"/>
              </a:rPr>
              <a:t> Pascal (1623 – 1662).</a:t>
            </a:r>
          </a:p>
          <a:p>
            <a:pPr marL="0" lvl="1"/>
            <a:endParaRPr lang="it-IT" dirty="0">
              <a:latin typeface="Calibri" pitchFamily="34" charset="0"/>
              <a:cs typeface="Calibri" pitchFamily="34" charset="0"/>
            </a:endParaRPr>
          </a:p>
          <a:p>
            <a:pPr marL="0" lvl="1"/>
            <a:r>
              <a:rPr lang="it-IT" dirty="0" smtClean="0">
                <a:latin typeface="Calibri" pitchFamily="34" charset="0"/>
                <a:cs typeface="Calibri" pitchFamily="34" charset="0"/>
              </a:rPr>
              <a:t>&gt; Pascal distingue tra «</a:t>
            </a:r>
            <a:r>
              <a:rPr lang="it-IT" i="1" dirty="0" smtClean="0">
                <a:latin typeface="Calibri" pitchFamily="34" charset="0"/>
                <a:cs typeface="Calibri" pitchFamily="34" charset="0"/>
              </a:rPr>
              <a:t>esprit de </a:t>
            </a:r>
            <a:r>
              <a:rPr lang="it-IT" i="1" dirty="0" err="1" smtClean="0">
                <a:latin typeface="Calibri" pitchFamily="34" charset="0"/>
                <a:cs typeface="Calibri" pitchFamily="34" charset="0"/>
              </a:rPr>
              <a:t>géometrie</a:t>
            </a:r>
            <a:r>
              <a:rPr lang="it-IT" dirty="0" smtClean="0">
                <a:latin typeface="Calibri" pitchFamily="34" charset="0"/>
                <a:cs typeface="Calibri" pitchFamily="34" charset="0"/>
              </a:rPr>
              <a:t>» e «</a:t>
            </a:r>
            <a:r>
              <a:rPr lang="it-IT" i="1" dirty="0" smtClean="0">
                <a:latin typeface="Calibri" pitchFamily="34" charset="0"/>
                <a:cs typeface="Calibri" pitchFamily="34" charset="0"/>
              </a:rPr>
              <a:t>esprit de finesse</a:t>
            </a:r>
            <a:r>
              <a:rPr lang="it-IT" dirty="0" smtClean="0">
                <a:latin typeface="Calibri" pitchFamily="34" charset="0"/>
                <a:cs typeface="Calibri" pitchFamily="34" charset="0"/>
              </a:rPr>
              <a:t>», tra «</a:t>
            </a:r>
            <a:r>
              <a:rPr lang="it-IT" i="1" dirty="0" err="1" smtClean="0">
                <a:latin typeface="Calibri" pitchFamily="34" charset="0"/>
                <a:cs typeface="Calibri" pitchFamily="34" charset="0"/>
              </a:rPr>
              <a:t>raison</a:t>
            </a:r>
            <a:r>
              <a:rPr lang="it-IT" dirty="0" smtClean="0">
                <a:latin typeface="Calibri" pitchFamily="34" charset="0"/>
                <a:cs typeface="Calibri" pitchFamily="34" charset="0"/>
              </a:rPr>
              <a:t>» (intelletto) e «</a:t>
            </a:r>
            <a:r>
              <a:rPr lang="it-IT" i="1" dirty="0" smtClean="0">
                <a:latin typeface="Calibri" pitchFamily="34" charset="0"/>
                <a:cs typeface="Calibri" pitchFamily="34" charset="0"/>
              </a:rPr>
              <a:t>intelligence</a:t>
            </a:r>
            <a:r>
              <a:rPr lang="it-IT" dirty="0" smtClean="0">
                <a:latin typeface="Calibri" pitchFamily="34" charset="0"/>
                <a:cs typeface="Calibri" pitchFamily="34" charset="0"/>
              </a:rPr>
              <a:t>» (ragione), che chiama anche «conoscenza del cuore»: «</a:t>
            </a:r>
            <a:r>
              <a:rPr lang="it-IT" i="1" dirty="0" smtClean="0">
                <a:latin typeface="Calibri" pitchFamily="34" charset="0"/>
                <a:cs typeface="Calibri" pitchFamily="34" charset="0"/>
              </a:rPr>
              <a:t>Le </a:t>
            </a:r>
            <a:r>
              <a:rPr lang="it-IT" i="1" dirty="0" err="1" smtClean="0">
                <a:latin typeface="Calibri" pitchFamily="34" charset="0"/>
                <a:cs typeface="Calibri" pitchFamily="34" charset="0"/>
              </a:rPr>
              <a:t>coeur</a:t>
            </a:r>
            <a:r>
              <a:rPr lang="it-IT" i="1" dirty="0" smtClean="0">
                <a:latin typeface="Calibri" pitchFamily="34" charset="0"/>
                <a:cs typeface="Calibri" pitchFamily="34" charset="0"/>
              </a:rPr>
              <a:t> a </a:t>
            </a:r>
            <a:r>
              <a:rPr lang="it-IT" i="1" dirty="0" err="1" smtClean="0">
                <a:latin typeface="Calibri" pitchFamily="34" charset="0"/>
                <a:cs typeface="Calibri" pitchFamily="34" charset="0"/>
              </a:rPr>
              <a:t>ses</a:t>
            </a:r>
            <a:r>
              <a:rPr lang="it-IT" i="1" dirty="0" smtClean="0">
                <a:latin typeface="Calibri" pitchFamily="34" charset="0"/>
                <a:cs typeface="Calibri" pitchFamily="34" charset="0"/>
              </a:rPr>
              <a:t> </a:t>
            </a:r>
            <a:r>
              <a:rPr lang="it-IT" i="1" dirty="0" err="1" smtClean="0">
                <a:latin typeface="Calibri" pitchFamily="34" charset="0"/>
                <a:cs typeface="Calibri" pitchFamily="34" charset="0"/>
              </a:rPr>
              <a:t>raisons</a:t>
            </a:r>
            <a:r>
              <a:rPr lang="it-IT" i="1" dirty="0" smtClean="0">
                <a:latin typeface="Calibri" pitchFamily="34" charset="0"/>
                <a:cs typeface="Calibri" pitchFamily="34" charset="0"/>
              </a:rPr>
              <a:t> </a:t>
            </a:r>
            <a:r>
              <a:rPr lang="it-IT" i="1" dirty="0" err="1" smtClean="0">
                <a:latin typeface="Calibri" pitchFamily="34" charset="0"/>
                <a:cs typeface="Calibri" pitchFamily="34" charset="0"/>
              </a:rPr>
              <a:t>que</a:t>
            </a:r>
            <a:r>
              <a:rPr lang="it-IT" i="1" dirty="0" smtClean="0">
                <a:latin typeface="Calibri" pitchFamily="34" charset="0"/>
                <a:cs typeface="Calibri" pitchFamily="34" charset="0"/>
              </a:rPr>
              <a:t> la </a:t>
            </a:r>
            <a:r>
              <a:rPr lang="it-IT" i="1" dirty="0" err="1" smtClean="0">
                <a:latin typeface="Calibri" pitchFamily="34" charset="0"/>
                <a:cs typeface="Calibri" pitchFamily="34" charset="0"/>
              </a:rPr>
              <a:t>raison</a:t>
            </a:r>
            <a:r>
              <a:rPr lang="it-IT" i="1" dirty="0" smtClean="0">
                <a:latin typeface="Calibri" pitchFamily="34" charset="0"/>
                <a:cs typeface="Calibri" pitchFamily="34" charset="0"/>
              </a:rPr>
              <a:t> ne </a:t>
            </a:r>
            <a:r>
              <a:rPr lang="it-IT" i="1" dirty="0" err="1" smtClean="0">
                <a:latin typeface="Calibri" pitchFamily="34" charset="0"/>
                <a:cs typeface="Calibri" pitchFamily="34" charset="0"/>
              </a:rPr>
              <a:t>conna</a:t>
            </a:r>
            <a:r>
              <a:rPr lang="it-IT" i="1" dirty="0" err="1" smtClean="0">
                <a:latin typeface="Calibri"/>
                <a:cs typeface="Calibri"/>
              </a:rPr>
              <a:t>ît</a:t>
            </a:r>
            <a:r>
              <a:rPr lang="it-IT" i="1" dirty="0" smtClean="0">
                <a:latin typeface="Calibri"/>
                <a:cs typeface="Calibri"/>
              </a:rPr>
              <a:t> </a:t>
            </a:r>
            <a:r>
              <a:rPr lang="it-IT" i="1" dirty="0" err="1" smtClean="0">
                <a:latin typeface="Calibri"/>
                <a:cs typeface="Calibri"/>
              </a:rPr>
              <a:t>pas</a:t>
            </a:r>
            <a:r>
              <a:rPr lang="it-IT" dirty="0" smtClean="0">
                <a:latin typeface="Calibri"/>
                <a:cs typeface="Calibri"/>
              </a:rPr>
              <a:t>» (</a:t>
            </a:r>
            <a:r>
              <a:rPr lang="it-IT" dirty="0" err="1" smtClean="0">
                <a:latin typeface="Calibri"/>
                <a:cs typeface="Calibri"/>
              </a:rPr>
              <a:t>Pens</a:t>
            </a:r>
            <a:r>
              <a:rPr lang="it-IT" dirty="0" smtClean="0">
                <a:latin typeface="Calibri"/>
                <a:cs typeface="Calibri"/>
              </a:rPr>
              <a:t> 277); «</a:t>
            </a:r>
            <a:r>
              <a:rPr lang="it-IT" i="1" dirty="0" smtClean="0">
                <a:latin typeface="Calibri"/>
                <a:cs typeface="Calibri"/>
              </a:rPr>
              <a:t>C’est le </a:t>
            </a:r>
            <a:r>
              <a:rPr lang="it-IT" i="1" dirty="0" err="1" smtClean="0">
                <a:latin typeface="Calibri"/>
                <a:cs typeface="Calibri"/>
              </a:rPr>
              <a:t>coeur</a:t>
            </a:r>
            <a:r>
              <a:rPr lang="it-IT" i="1" dirty="0" smtClean="0">
                <a:latin typeface="Calibri"/>
                <a:cs typeface="Calibri"/>
              </a:rPr>
              <a:t> </a:t>
            </a:r>
            <a:r>
              <a:rPr lang="it-IT" i="1" dirty="0" smtClean="0">
                <a:latin typeface="Calibri" pitchFamily="34" charset="0"/>
                <a:cs typeface="Calibri" pitchFamily="34" charset="0"/>
              </a:rPr>
              <a:t>qui </a:t>
            </a:r>
            <a:r>
              <a:rPr lang="it-IT" i="1" dirty="0" err="1" smtClean="0">
                <a:latin typeface="Calibri" pitchFamily="34" charset="0"/>
                <a:cs typeface="Calibri" pitchFamily="34" charset="0"/>
              </a:rPr>
              <a:t>sent</a:t>
            </a:r>
            <a:r>
              <a:rPr lang="it-IT" i="1" dirty="0" smtClean="0">
                <a:latin typeface="Calibri" pitchFamily="34" charset="0"/>
                <a:cs typeface="Calibri" pitchFamily="34" charset="0"/>
              </a:rPr>
              <a:t> </a:t>
            </a:r>
            <a:r>
              <a:rPr lang="it-IT" i="1" dirty="0" err="1" smtClean="0">
                <a:latin typeface="Calibri" pitchFamily="34" charset="0"/>
                <a:cs typeface="Calibri" pitchFamily="34" charset="0"/>
              </a:rPr>
              <a:t>Dieu</a:t>
            </a:r>
            <a:r>
              <a:rPr lang="it-IT" i="1" dirty="0" smtClean="0">
                <a:latin typeface="Calibri" pitchFamily="34" charset="0"/>
                <a:cs typeface="Calibri" pitchFamily="34" charset="0"/>
              </a:rPr>
              <a:t> et non la </a:t>
            </a:r>
            <a:r>
              <a:rPr lang="it-IT" i="1" dirty="0" err="1" smtClean="0">
                <a:latin typeface="Calibri" pitchFamily="34" charset="0"/>
                <a:cs typeface="Calibri" pitchFamily="34" charset="0"/>
              </a:rPr>
              <a:t>raison</a:t>
            </a:r>
            <a:r>
              <a:rPr lang="it-IT" dirty="0" smtClean="0">
                <a:latin typeface="Calibri" pitchFamily="34" charset="0"/>
                <a:cs typeface="Calibri" pitchFamily="34" charset="0"/>
              </a:rPr>
              <a:t>» (</a:t>
            </a:r>
            <a:r>
              <a:rPr lang="it-IT" dirty="0" err="1" smtClean="0">
                <a:latin typeface="Calibri" pitchFamily="34" charset="0"/>
                <a:cs typeface="Calibri" pitchFamily="34" charset="0"/>
              </a:rPr>
              <a:t>Pens</a:t>
            </a:r>
            <a:r>
              <a:rPr lang="it-IT" dirty="0" smtClean="0">
                <a:latin typeface="Calibri" pitchFamily="34" charset="0"/>
                <a:cs typeface="Calibri" pitchFamily="34" charset="0"/>
              </a:rPr>
              <a:t> 278).</a:t>
            </a:r>
            <a:endParaRPr lang="it-IT" dirty="0">
              <a:latin typeface="Calibri" pitchFamily="34" charset="0"/>
              <a:cs typeface="Calibri" pitchFamily="34" charset="0"/>
            </a:endParaRPr>
          </a:p>
        </p:txBody>
      </p:sp>
    </p:spTree>
    <p:extLst>
      <p:ext uri="{BB962C8B-B14F-4D97-AF65-F5344CB8AC3E}">
        <p14:creationId xmlns:p14="http://schemas.microsoft.com/office/powerpoint/2010/main" val="2919760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60648"/>
            <a:ext cx="8712968" cy="2862322"/>
          </a:xfrm>
          <a:prstGeom prst="rect">
            <a:avLst/>
          </a:prstGeom>
          <a:noFill/>
        </p:spPr>
        <p:txBody>
          <a:bodyPr wrap="square" rtlCol="0">
            <a:spAutoFit/>
          </a:bodyPr>
          <a:lstStyle/>
          <a:p>
            <a:r>
              <a:rPr lang="it-IT" dirty="0" smtClean="0">
                <a:latin typeface="Calibri" pitchFamily="34" charset="0"/>
                <a:cs typeface="Calibri" pitchFamily="34" charset="0"/>
              </a:rPr>
              <a:t>«</a:t>
            </a:r>
            <a:r>
              <a:rPr lang="it-IT" i="1" dirty="0" smtClean="0">
                <a:latin typeface="Calibri" pitchFamily="34" charset="0"/>
                <a:cs typeface="Calibri" pitchFamily="34" charset="0"/>
              </a:rPr>
              <a:t>Che cos’è l’uomo nella natura? Un nulla in confronto all’infinito, un tutto in confronto al nulla, qualcosa di mezzo tra il nulla e il tutto</a:t>
            </a:r>
            <a:r>
              <a:rPr lang="it-IT" dirty="0" smtClean="0">
                <a:latin typeface="Calibri" pitchFamily="34" charset="0"/>
                <a:cs typeface="Calibri" pitchFamily="34" charset="0"/>
              </a:rPr>
              <a:t>» (</a:t>
            </a:r>
            <a:r>
              <a:rPr lang="it-IT" dirty="0" err="1" smtClean="0">
                <a:latin typeface="Calibri" pitchFamily="34" charset="0"/>
                <a:cs typeface="Calibri" pitchFamily="34" charset="0"/>
              </a:rPr>
              <a:t>Pens</a:t>
            </a:r>
            <a:r>
              <a:rPr lang="it-IT" dirty="0" smtClean="0">
                <a:latin typeface="Calibri" pitchFamily="34" charset="0"/>
                <a:cs typeface="Calibri" pitchFamily="34" charset="0"/>
              </a:rPr>
              <a:t> 72).</a:t>
            </a:r>
          </a:p>
          <a:p>
            <a:endParaRPr lang="it-IT" dirty="0">
              <a:latin typeface="Calibri" pitchFamily="34" charset="0"/>
              <a:cs typeface="Calibri" pitchFamily="34" charset="0"/>
            </a:endParaRPr>
          </a:p>
          <a:p>
            <a:r>
              <a:rPr lang="it-IT" dirty="0" smtClean="0">
                <a:latin typeface="Calibri" pitchFamily="34" charset="0"/>
                <a:cs typeface="Calibri" pitchFamily="34" charset="0"/>
              </a:rPr>
              <a:t>«</a:t>
            </a:r>
            <a:r>
              <a:rPr lang="it-IT" i="1" dirty="0" smtClean="0">
                <a:latin typeface="Calibri" pitchFamily="34" charset="0"/>
                <a:cs typeface="Calibri" pitchFamily="34" charset="0"/>
              </a:rPr>
              <a:t>Se vi è un Dio, Egli è infinitamente incomprensibile, perché non avendo né parti né limiti, non ha nessun rapporto con noi. Noi siamo dunque incapaci di conoscere ciò che Egli è, né se è. Stando così le cose, chi vorrà tentare di risolvere questo problema?</a:t>
            </a:r>
            <a:r>
              <a:rPr lang="it-IT" dirty="0" smtClean="0">
                <a:latin typeface="Calibri" pitchFamily="34" charset="0"/>
                <a:cs typeface="Calibri" pitchFamily="34" charset="0"/>
              </a:rPr>
              <a:t>» (</a:t>
            </a:r>
            <a:r>
              <a:rPr lang="it-IT" dirty="0" err="1" smtClean="0">
                <a:latin typeface="Calibri" pitchFamily="34" charset="0"/>
                <a:cs typeface="Calibri" pitchFamily="34" charset="0"/>
              </a:rPr>
              <a:t>Pens</a:t>
            </a:r>
            <a:r>
              <a:rPr lang="it-IT" dirty="0" smtClean="0">
                <a:latin typeface="Calibri" pitchFamily="34" charset="0"/>
                <a:cs typeface="Calibri" pitchFamily="34" charset="0"/>
              </a:rPr>
              <a:t> 233)</a:t>
            </a:r>
          </a:p>
          <a:p>
            <a:endParaRPr lang="it-IT" dirty="0">
              <a:latin typeface="Calibri" pitchFamily="34" charset="0"/>
              <a:cs typeface="Calibri" pitchFamily="34" charset="0"/>
            </a:endParaRPr>
          </a:p>
          <a:p>
            <a:endParaRPr lang="it-IT" dirty="0" smtClean="0">
              <a:latin typeface="Calibri" pitchFamily="34" charset="0"/>
              <a:cs typeface="Calibri" pitchFamily="34" charset="0"/>
            </a:endParaRPr>
          </a:p>
          <a:p>
            <a:endParaRPr lang="it-IT" dirty="0">
              <a:latin typeface="Calibri" pitchFamily="34" charset="0"/>
              <a:cs typeface="Calibri" pitchFamily="34" charset="0"/>
            </a:endParaRPr>
          </a:p>
          <a:p>
            <a:endParaRPr lang="it-IT" dirty="0" smtClean="0">
              <a:latin typeface="Calibri" pitchFamily="34" charset="0"/>
              <a:cs typeface="Calibri" pitchFamily="34"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2221344197"/>
              </p:ext>
            </p:extLst>
          </p:nvPr>
        </p:nvGraphicFramePr>
        <p:xfrm>
          <a:off x="683568" y="2345730"/>
          <a:ext cx="7467600" cy="1554480"/>
        </p:xfrm>
        <a:graphic>
          <a:graphicData uri="http://schemas.openxmlformats.org/drawingml/2006/table">
            <a:tbl>
              <a:tblPr/>
              <a:tblGrid>
                <a:gridCol w="7467600"/>
              </a:tblGrid>
              <a:tr h="0">
                <a:tc>
                  <a:txBody>
                    <a:bodyPr/>
                    <a:lstStyle/>
                    <a:p>
                      <a:r>
                        <a:rPr lang="it-IT" dirty="0">
                          <a:effectLst/>
                        </a:rPr>
                        <a:t>« Non posso perdonarla a Cartesio, il quale in tutta la sua filosofia avrebbe voluto poter fare a meno di Dio, ma non ha potuto evitare di fargli dare un colpetto al mondo per metterlo in moto; dopo di che non sa più che farne di Dio. »</a:t>
                      </a:r>
                    </a:p>
                  </a:txBody>
                  <a:tcPr anchor="ctr">
                    <a:lnL>
                      <a:noFill/>
                    </a:lnL>
                    <a:lnR>
                      <a:noFill/>
                    </a:lnR>
                    <a:lnT>
                      <a:noFill/>
                    </a:lnT>
                    <a:lnB>
                      <a:noFill/>
                    </a:lnB>
                  </a:tcPr>
                </a:tc>
              </a:tr>
              <a:tr h="0">
                <a:tc>
                  <a:txBody>
                    <a:bodyPr/>
                    <a:lstStyle/>
                    <a:p>
                      <a:r>
                        <a:rPr lang="it-IT" dirty="0">
                          <a:effectLst/>
                        </a:rPr>
                        <a:t>(</a:t>
                      </a:r>
                      <a:r>
                        <a:rPr lang="it-IT" dirty="0" err="1">
                          <a:effectLst/>
                        </a:rPr>
                        <a:t>Blaise</a:t>
                      </a:r>
                      <a:r>
                        <a:rPr lang="it-IT" dirty="0">
                          <a:effectLst/>
                        </a:rPr>
                        <a:t> Pascal, </a:t>
                      </a:r>
                      <a:r>
                        <a:rPr lang="it-IT" i="1" dirty="0">
                          <a:effectLst/>
                        </a:rPr>
                        <a:t>Pensieri</a:t>
                      </a:r>
                      <a:r>
                        <a:rPr lang="it-IT" dirty="0">
                          <a:effectLst/>
                        </a:rPr>
                        <a:t>, 77)</a:t>
                      </a:r>
                    </a:p>
                  </a:txBody>
                  <a:tcPr anchor="ctr">
                    <a:lnL>
                      <a:noFill/>
                    </a:lnL>
                    <a:lnR>
                      <a:noFill/>
                    </a:lnR>
                    <a:lnT>
                      <a:noFill/>
                    </a:lnT>
                    <a:lnB>
                      <a:noFill/>
                    </a:lnB>
                  </a:tcPr>
                </a:tc>
              </a:tr>
            </a:tbl>
          </a:graphicData>
        </a:graphic>
      </p:graphicFrame>
      <p:graphicFrame>
        <p:nvGraphicFramePr>
          <p:cNvPr id="4" name="Tabella 3"/>
          <p:cNvGraphicFramePr>
            <a:graphicFrameLocks noGrp="1"/>
          </p:cNvGraphicFramePr>
          <p:nvPr>
            <p:extLst>
              <p:ext uri="{D42A27DB-BD31-4B8C-83A1-F6EECF244321}">
                <p14:modId xmlns:p14="http://schemas.microsoft.com/office/powerpoint/2010/main" val="3071437966"/>
              </p:ext>
            </p:extLst>
          </p:nvPr>
        </p:nvGraphicFramePr>
        <p:xfrm>
          <a:off x="755576" y="4077072"/>
          <a:ext cx="7467600" cy="1005840"/>
        </p:xfrm>
        <a:graphic>
          <a:graphicData uri="http://schemas.openxmlformats.org/drawingml/2006/table">
            <a:tbl>
              <a:tblPr/>
              <a:tblGrid>
                <a:gridCol w="7467600"/>
              </a:tblGrid>
              <a:tr h="0">
                <a:tc>
                  <a:txBody>
                    <a:bodyPr/>
                    <a:lstStyle/>
                    <a:p>
                      <a:r>
                        <a:rPr lang="it-IT">
                          <a:effectLst/>
                        </a:rPr>
                        <a:t>« È il cuore che sente Dio, e non la ragione. Ed ecco che cos'è la fede: Dio sensibile al cuore, e non alla ragione. »</a:t>
                      </a:r>
                    </a:p>
                  </a:txBody>
                  <a:tcPr anchor="ctr">
                    <a:lnL>
                      <a:noFill/>
                    </a:lnL>
                    <a:lnR>
                      <a:noFill/>
                    </a:lnR>
                    <a:lnT>
                      <a:noFill/>
                    </a:lnT>
                    <a:lnB>
                      <a:noFill/>
                    </a:lnB>
                  </a:tcPr>
                </a:tc>
              </a:tr>
              <a:tr h="0">
                <a:tc>
                  <a:txBody>
                    <a:bodyPr/>
                    <a:lstStyle/>
                    <a:p>
                      <a:r>
                        <a:rPr lang="it-IT" dirty="0">
                          <a:effectLst/>
                        </a:rPr>
                        <a:t>(</a:t>
                      </a:r>
                      <a:r>
                        <a:rPr lang="it-IT" dirty="0" err="1">
                          <a:effectLst/>
                        </a:rPr>
                        <a:t>Blaise</a:t>
                      </a:r>
                      <a:r>
                        <a:rPr lang="it-IT" dirty="0">
                          <a:effectLst/>
                        </a:rPr>
                        <a:t> Pascal, </a:t>
                      </a:r>
                      <a:r>
                        <a:rPr lang="it-IT" i="1" dirty="0">
                          <a:effectLst/>
                        </a:rPr>
                        <a:t>Pensieri</a:t>
                      </a:r>
                      <a:r>
                        <a:rPr lang="it-IT" dirty="0">
                          <a:effectLst/>
                        </a:rPr>
                        <a:t>, 278)</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3104734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95599"/>
            <a:ext cx="8496944" cy="6401753"/>
          </a:xfrm>
          <a:prstGeom prst="rect">
            <a:avLst/>
          </a:prstGeom>
          <a:noFill/>
        </p:spPr>
        <p:txBody>
          <a:bodyPr wrap="square" rtlCol="0">
            <a:spAutoFit/>
          </a:bodyPr>
          <a:lstStyle/>
          <a:p>
            <a:r>
              <a:rPr lang="it-IT" dirty="0">
                <a:latin typeface="Arial Narrow" pitchFamily="34" charset="0"/>
              </a:rPr>
              <a:t>L'anno di grazia </a:t>
            </a:r>
            <a:r>
              <a:rPr lang="it-IT" dirty="0" smtClean="0">
                <a:latin typeface="Arial Narrow" pitchFamily="34" charset="0"/>
              </a:rPr>
              <a:t>1654, </a:t>
            </a:r>
            <a:r>
              <a:rPr lang="it-IT" dirty="0" err="1">
                <a:latin typeface="Arial Narrow" pitchFamily="34" charset="0"/>
              </a:rPr>
              <a:t>l</a:t>
            </a:r>
            <a:r>
              <a:rPr lang="it-IT" dirty="0" err="1" smtClean="0">
                <a:latin typeface="Arial Narrow" pitchFamily="34" charset="0"/>
              </a:rPr>
              <a:t>unedí</a:t>
            </a:r>
            <a:r>
              <a:rPr lang="it-IT" dirty="0">
                <a:latin typeface="Arial Narrow" pitchFamily="34" charset="0"/>
              </a:rPr>
              <a:t>, 23 novembre, giorno di san Clemente papa e martire e di altri nel martirologio</a:t>
            </a:r>
            <a:r>
              <a:rPr lang="it-IT" dirty="0" smtClean="0">
                <a:latin typeface="Arial Narrow" pitchFamily="34" charset="0"/>
              </a:rPr>
              <a:t>, vigilia </a:t>
            </a:r>
            <a:r>
              <a:rPr lang="it-IT" dirty="0">
                <a:latin typeface="Arial Narrow" pitchFamily="34" charset="0"/>
              </a:rPr>
              <a:t>di san </a:t>
            </a:r>
            <a:r>
              <a:rPr lang="it-IT" dirty="0" err="1">
                <a:latin typeface="Arial Narrow" pitchFamily="34" charset="0"/>
              </a:rPr>
              <a:t>Crisogono</a:t>
            </a:r>
            <a:r>
              <a:rPr lang="it-IT" dirty="0">
                <a:latin typeface="Arial Narrow" pitchFamily="34" charset="0"/>
              </a:rPr>
              <a:t> martire e di altri</a:t>
            </a:r>
            <a:r>
              <a:rPr lang="it-IT" dirty="0" smtClean="0">
                <a:latin typeface="Arial Narrow" pitchFamily="34" charset="0"/>
              </a:rPr>
              <a:t>, </a:t>
            </a:r>
            <a:r>
              <a:rPr lang="it-IT" dirty="0" err="1" smtClean="0">
                <a:latin typeface="Arial Narrow" pitchFamily="34" charset="0"/>
              </a:rPr>
              <a:t>Ddlle</a:t>
            </a:r>
            <a:r>
              <a:rPr lang="it-IT" dirty="0" smtClean="0">
                <a:latin typeface="Arial Narrow" pitchFamily="34" charset="0"/>
              </a:rPr>
              <a:t> </a:t>
            </a:r>
            <a:r>
              <a:rPr lang="it-IT" dirty="0">
                <a:latin typeface="Arial Narrow" pitchFamily="34" charset="0"/>
              </a:rPr>
              <a:t>dieci e mezzo circa di sera sino a circa mezzanotte e </a:t>
            </a:r>
            <a:r>
              <a:rPr lang="it-IT" dirty="0" smtClean="0">
                <a:latin typeface="Arial Narrow" pitchFamily="34" charset="0"/>
              </a:rPr>
              <a:t>mezzo…</a:t>
            </a:r>
            <a:endParaRPr lang="it-IT" sz="1000" dirty="0">
              <a:latin typeface="Arial Narrow" pitchFamily="34" charset="0"/>
            </a:endParaRPr>
          </a:p>
          <a:p>
            <a:r>
              <a:rPr lang="it-IT" sz="1000" dirty="0">
                <a:latin typeface="Arial Narrow" pitchFamily="34" charset="0"/>
              </a:rPr>
              <a:t> </a:t>
            </a:r>
          </a:p>
          <a:p>
            <a:r>
              <a:rPr lang="it-IT" b="1" dirty="0">
                <a:latin typeface="Arial Narrow" pitchFamily="34" charset="0"/>
              </a:rPr>
              <a:t>Fuoco.</a:t>
            </a:r>
            <a:endParaRPr lang="it-IT" sz="1000" b="1" dirty="0">
              <a:latin typeface="Arial Narrow" pitchFamily="34" charset="0"/>
            </a:endParaRPr>
          </a:p>
          <a:p>
            <a:r>
              <a:rPr lang="it-IT" sz="1000" b="1" dirty="0">
                <a:latin typeface="Arial Narrow" pitchFamily="34" charset="0"/>
              </a:rPr>
              <a:t> </a:t>
            </a:r>
          </a:p>
          <a:p>
            <a:r>
              <a:rPr lang="it-IT" dirty="0">
                <a:latin typeface="Arial Narrow" pitchFamily="34" charset="0"/>
              </a:rPr>
              <a:t>Dio di Abramo, Dio di Isacco, Dio di Giacobbe, </a:t>
            </a:r>
            <a:r>
              <a:rPr lang="it-IT" b="1" dirty="0">
                <a:solidFill>
                  <a:srgbClr val="C00000"/>
                </a:solidFill>
                <a:latin typeface="Arial Narrow" pitchFamily="34" charset="0"/>
              </a:rPr>
              <a:t>non dei filosofi e dei sapienti.</a:t>
            </a:r>
          </a:p>
          <a:p>
            <a:r>
              <a:rPr lang="it-IT" dirty="0">
                <a:latin typeface="Arial Narrow" pitchFamily="34" charset="0"/>
              </a:rPr>
              <a:t>Certezza, Certezza. Sentimento. Gioia. Pace.</a:t>
            </a:r>
          </a:p>
          <a:p>
            <a:r>
              <a:rPr lang="it-IT" dirty="0">
                <a:latin typeface="Arial Narrow" pitchFamily="34" charset="0"/>
              </a:rPr>
              <a:t>Dio di </a:t>
            </a:r>
            <a:r>
              <a:rPr lang="it-IT" dirty="0" err="1">
                <a:latin typeface="Arial Narrow" pitchFamily="34" charset="0"/>
              </a:rPr>
              <a:t>Gesú</a:t>
            </a:r>
            <a:r>
              <a:rPr lang="it-IT" dirty="0">
                <a:latin typeface="Arial Narrow" pitchFamily="34" charset="0"/>
              </a:rPr>
              <a:t> Cristo</a:t>
            </a:r>
            <a:r>
              <a:rPr lang="it-IT" dirty="0" smtClean="0">
                <a:latin typeface="Arial Narrow" pitchFamily="34" charset="0"/>
              </a:rPr>
              <a:t>. </a:t>
            </a:r>
            <a:r>
              <a:rPr lang="it-IT" i="1" dirty="0" err="1" smtClean="0">
                <a:latin typeface="Arial Narrow" pitchFamily="34" charset="0"/>
              </a:rPr>
              <a:t>Deum</a:t>
            </a:r>
            <a:r>
              <a:rPr lang="it-IT" i="1" dirty="0" smtClean="0">
                <a:latin typeface="Arial Narrow" pitchFamily="34" charset="0"/>
              </a:rPr>
              <a:t> </a:t>
            </a:r>
            <a:r>
              <a:rPr lang="it-IT" i="1" dirty="0" err="1">
                <a:latin typeface="Arial Narrow" pitchFamily="34" charset="0"/>
              </a:rPr>
              <a:t>meum</a:t>
            </a:r>
            <a:r>
              <a:rPr lang="it-IT" i="1" dirty="0">
                <a:latin typeface="Arial Narrow" pitchFamily="34" charset="0"/>
              </a:rPr>
              <a:t> et </a:t>
            </a:r>
            <a:r>
              <a:rPr lang="it-IT" i="1" dirty="0" err="1">
                <a:latin typeface="Arial Narrow" pitchFamily="34" charset="0"/>
              </a:rPr>
              <a:t>Deum</a:t>
            </a:r>
            <a:r>
              <a:rPr lang="it-IT" i="1" dirty="0">
                <a:latin typeface="Arial Narrow" pitchFamily="34" charset="0"/>
              </a:rPr>
              <a:t> </a:t>
            </a:r>
            <a:r>
              <a:rPr lang="it-IT" i="1" dirty="0" err="1">
                <a:latin typeface="Arial Narrow" pitchFamily="34" charset="0"/>
              </a:rPr>
              <a:t>vestrum</a:t>
            </a:r>
            <a:r>
              <a:rPr lang="it-IT" i="1" dirty="0" smtClean="0">
                <a:latin typeface="Arial Narrow" pitchFamily="34" charset="0"/>
              </a:rPr>
              <a:t>. </a:t>
            </a:r>
            <a:r>
              <a:rPr lang="it-IT" dirty="0" smtClean="0">
                <a:latin typeface="Arial Narrow" pitchFamily="34" charset="0"/>
              </a:rPr>
              <a:t>“</a:t>
            </a:r>
            <a:r>
              <a:rPr lang="it-IT" dirty="0">
                <a:latin typeface="Arial Narrow" pitchFamily="34" charset="0"/>
              </a:rPr>
              <a:t>Il tuo Dio sarà il mio Dio”.</a:t>
            </a:r>
          </a:p>
          <a:p>
            <a:r>
              <a:rPr lang="it-IT" dirty="0">
                <a:latin typeface="Arial Narrow" pitchFamily="34" charset="0"/>
              </a:rPr>
              <a:t>Oblio del mondo e di tutto, fuorché di Dio.</a:t>
            </a:r>
          </a:p>
          <a:p>
            <a:r>
              <a:rPr lang="it-IT" dirty="0">
                <a:latin typeface="Arial Narrow" pitchFamily="34" charset="0"/>
              </a:rPr>
              <a:t>Lo si trova soltanto per le vie insegnate dal Vangelo</a:t>
            </a:r>
            <a:r>
              <a:rPr lang="it-IT" dirty="0" smtClean="0">
                <a:latin typeface="Arial Narrow" pitchFamily="34" charset="0"/>
              </a:rPr>
              <a:t>. Grandezza </a:t>
            </a:r>
            <a:r>
              <a:rPr lang="it-IT" dirty="0">
                <a:latin typeface="Arial Narrow" pitchFamily="34" charset="0"/>
              </a:rPr>
              <a:t>dell'anima umana.</a:t>
            </a:r>
          </a:p>
          <a:p>
            <a:r>
              <a:rPr lang="it-IT" dirty="0">
                <a:latin typeface="Arial Narrow" pitchFamily="34" charset="0"/>
              </a:rPr>
              <a:t>“Padre giusto, il mondo non ti ha conosciuto, ma io ti ho conosciuto”.</a:t>
            </a:r>
          </a:p>
          <a:p>
            <a:r>
              <a:rPr lang="it-IT" dirty="0">
                <a:latin typeface="Arial Narrow" pitchFamily="34" charset="0"/>
              </a:rPr>
              <a:t>Ch'io non debba essere separato da lui in eterno</a:t>
            </a:r>
            <a:r>
              <a:rPr lang="it-IT" dirty="0" smtClean="0">
                <a:latin typeface="Arial Narrow" pitchFamily="34" charset="0"/>
              </a:rPr>
              <a:t>. Gioia</a:t>
            </a:r>
            <a:r>
              <a:rPr lang="it-IT" dirty="0">
                <a:latin typeface="Arial Narrow" pitchFamily="34" charset="0"/>
              </a:rPr>
              <a:t>, gioia, gioia, pianti di gioia.</a:t>
            </a:r>
          </a:p>
          <a:p>
            <a:r>
              <a:rPr lang="it-IT" dirty="0">
                <a:latin typeface="Arial Narrow" pitchFamily="34" charset="0"/>
              </a:rPr>
              <a:t>Mi sono separato da </a:t>
            </a:r>
            <a:r>
              <a:rPr lang="it-IT" dirty="0" smtClean="0">
                <a:latin typeface="Arial Narrow" pitchFamily="34" charset="0"/>
              </a:rPr>
              <a:t>lui. </a:t>
            </a:r>
            <a:r>
              <a:rPr lang="it-IT" i="1" dirty="0" err="1" smtClean="0">
                <a:latin typeface="Arial Narrow" pitchFamily="34" charset="0"/>
              </a:rPr>
              <a:t>Dereliquerunt</a:t>
            </a:r>
            <a:r>
              <a:rPr lang="it-IT" i="1" dirty="0" smtClean="0">
                <a:latin typeface="Arial Narrow" pitchFamily="34" charset="0"/>
              </a:rPr>
              <a:t> </a:t>
            </a:r>
            <a:r>
              <a:rPr lang="it-IT" i="1" dirty="0">
                <a:latin typeface="Arial Narrow" pitchFamily="34" charset="0"/>
              </a:rPr>
              <a:t>me </a:t>
            </a:r>
            <a:r>
              <a:rPr lang="it-IT" i="1" dirty="0" err="1">
                <a:latin typeface="Arial Narrow" pitchFamily="34" charset="0"/>
              </a:rPr>
              <a:t>fontes</a:t>
            </a:r>
            <a:r>
              <a:rPr lang="it-IT" i="1" dirty="0">
                <a:latin typeface="Arial Narrow" pitchFamily="34" charset="0"/>
              </a:rPr>
              <a:t> </a:t>
            </a:r>
            <a:r>
              <a:rPr lang="it-IT" i="1" dirty="0" err="1">
                <a:latin typeface="Arial Narrow" pitchFamily="34" charset="0"/>
              </a:rPr>
              <a:t>aquae</a:t>
            </a:r>
            <a:r>
              <a:rPr lang="it-IT" i="1" dirty="0">
                <a:latin typeface="Arial Narrow" pitchFamily="34" charset="0"/>
              </a:rPr>
              <a:t> </a:t>
            </a:r>
            <a:r>
              <a:rPr lang="it-IT" i="1" dirty="0" err="1">
                <a:latin typeface="Arial Narrow" pitchFamily="34" charset="0"/>
              </a:rPr>
              <a:t>vivae</a:t>
            </a:r>
            <a:r>
              <a:rPr lang="it-IT" i="1" dirty="0">
                <a:latin typeface="Arial Narrow" pitchFamily="34" charset="0"/>
              </a:rPr>
              <a:t>.</a:t>
            </a:r>
            <a:endParaRPr lang="it-IT" dirty="0">
              <a:latin typeface="Arial Narrow" pitchFamily="34" charset="0"/>
            </a:endParaRPr>
          </a:p>
          <a:p>
            <a:r>
              <a:rPr lang="it-IT" dirty="0">
                <a:latin typeface="Arial Narrow" pitchFamily="34" charset="0"/>
              </a:rPr>
              <a:t>“Mio Dio, mi abbandonerai?”.</a:t>
            </a:r>
          </a:p>
          <a:p>
            <a:r>
              <a:rPr lang="it-IT" dirty="0">
                <a:latin typeface="Arial Narrow" pitchFamily="34" charset="0"/>
              </a:rPr>
              <a:t>“Questa è la vita eterna, che essi ti riconoscano solo vero Dio e colui che hai inviato: </a:t>
            </a:r>
            <a:r>
              <a:rPr lang="it-IT" dirty="0" err="1">
                <a:latin typeface="Arial Narrow" pitchFamily="34" charset="0"/>
              </a:rPr>
              <a:t>Gesú</a:t>
            </a:r>
            <a:r>
              <a:rPr lang="it-IT" dirty="0">
                <a:latin typeface="Arial Narrow" pitchFamily="34" charset="0"/>
              </a:rPr>
              <a:t> Cristo”.</a:t>
            </a:r>
            <a:endParaRPr lang="it-IT" sz="1000" dirty="0">
              <a:latin typeface="Arial Narrow" pitchFamily="34" charset="0"/>
            </a:endParaRPr>
          </a:p>
          <a:p>
            <a:r>
              <a:rPr lang="it-IT" sz="1000" dirty="0">
                <a:latin typeface="Arial Narrow" pitchFamily="34" charset="0"/>
              </a:rPr>
              <a:t> </a:t>
            </a:r>
          </a:p>
          <a:p>
            <a:r>
              <a:rPr lang="it-IT" dirty="0" err="1">
                <a:latin typeface="Arial Narrow" pitchFamily="34" charset="0"/>
              </a:rPr>
              <a:t>Gesú</a:t>
            </a:r>
            <a:r>
              <a:rPr lang="it-IT" dirty="0">
                <a:latin typeface="Arial Narrow" pitchFamily="34" charset="0"/>
              </a:rPr>
              <a:t> </a:t>
            </a:r>
            <a:r>
              <a:rPr lang="it-IT" dirty="0" err="1" smtClean="0">
                <a:latin typeface="Arial Narrow" pitchFamily="34" charset="0"/>
              </a:rPr>
              <a:t>Cristo.Gesú</a:t>
            </a:r>
            <a:r>
              <a:rPr lang="it-IT" dirty="0" smtClean="0">
                <a:latin typeface="Arial Narrow" pitchFamily="34" charset="0"/>
              </a:rPr>
              <a:t> </a:t>
            </a:r>
            <a:r>
              <a:rPr lang="it-IT" dirty="0">
                <a:latin typeface="Arial Narrow" pitchFamily="34" charset="0"/>
              </a:rPr>
              <a:t>Cristo</a:t>
            </a:r>
            <a:r>
              <a:rPr lang="it-IT" dirty="0" smtClean="0">
                <a:latin typeface="Arial Narrow" pitchFamily="34" charset="0"/>
              </a:rPr>
              <a:t>. </a:t>
            </a:r>
            <a:endParaRPr lang="it-IT" sz="1000" dirty="0">
              <a:latin typeface="Arial Narrow" pitchFamily="34" charset="0"/>
            </a:endParaRPr>
          </a:p>
          <a:p>
            <a:r>
              <a:rPr lang="it-IT" sz="1000" dirty="0">
                <a:latin typeface="Arial Narrow" pitchFamily="34" charset="0"/>
              </a:rPr>
              <a:t> </a:t>
            </a:r>
          </a:p>
          <a:p>
            <a:r>
              <a:rPr lang="it-IT" dirty="0">
                <a:latin typeface="Arial Narrow" pitchFamily="34" charset="0"/>
              </a:rPr>
              <a:t>Mi sono separato da lui; l'ho fuggito, rinnegato, crocifisso</a:t>
            </a:r>
            <a:r>
              <a:rPr lang="it-IT" dirty="0" smtClean="0">
                <a:latin typeface="Arial Narrow" pitchFamily="34" charset="0"/>
              </a:rPr>
              <a:t>. Che </a:t>
            </a:r>
            <a:r>
              <a:rPr lang="it-IT" dirty="0">
                <a:latin typeface="Arial Narrow" pitchFamily="34" charset="0"/>
              </a:rPr>
              <a:t>non debba mai esserne separato.</a:t>
            </a:r>
          </a:p>
          <a:p>
            <a:r>
              <a:rPr lang="it-IT" dirty="0">
                <a:latin typeface="Arial Narrow" pitchFamily="34" charset="0"/>
              </a:rPr>
              <a:t>Lo si conserva soltanto per le vie insegnate dal Vangelo</a:t>
            </a:r>
            <a:r>
              <a:rPr lang="it-IT" dirty="0" smtClean="0">
                <a:latin typeface="Arial Narrow" pitchFamily="34" charset="0"/>
              </a:rPr>
              <a:t>. Rinuncia </a:t>
            </a:r>
            <a:r>
              <a:rPr lang="it-IT" dirty="0">
                <a:latin typeface="Arial Narrow" pitchFamily="34" charset="0"/>
              </a:rPr>
              <a:t>totale e dolce.</a:t>
            </a:r>
            <a:endParaRPr lang="it-IT" sz="1000" dirty="0">
              <a:latin typeface="Arial Narrow" pitchFamily="34" charset="0"/>
            </a:endParaRPr>
          </a:p>
          <a:p>
            <a:r>
              <a:rPr lang="it-IT" sz="1000" dirty="0">
                <a:latin typeface="Arial Narrow" pitchFamily="34" charset="0"/>
              </a:rPr>
              <a:t> </a:t>
            </a:r>
          </a:p>
          <a:p>
            <a:r>
              <a:rPr lang="it-IT" dirty="0">
                <a:latin typeface="Arial Narrow" pitchFamily="34" charset="0"/>
              </a:rPr>
              <a:t>Sottomissione intera a </a:t>
            </a:r>
            <a:r>
              <a:rPr lang="it-IT" dirty="0" err="1">
                <a:latin typeface="Arial Narrow" pitchFamily="34" charset="0"/>
              </a:rPr>
              <a:t>Gesú</a:t>
            </a:r>
            <a:r>
              <a:rPr lang="it-IT" dirty="0">
                <a:latin typeface="Arial Narrow" pitchFamily="34" charset="0"/>
              </a:rPr>
              <a:t> Cristo e al mio direttore</a:t>
            </a:r>
            <a:r>
              <a:rPr lang="it-IT" dirty="0" smtClean="0">
                <a:latin typeface="Arial Narrow" pitchFamily="34" charset="0"/>
              </a:rPr>
              <a:t>. In </a:t>
            </a:r>
            <a:r>
              <a:rPr lang="it-IT" dirty="0">
                <a:latin typeface="Arial Narrow" pitchFamily="34" charset="0"/>
              </a:rPr>
              <a:t>gioia per l'eternità per un giorno di esercizio</a:t>
            </a:r>
          </a:p>
          <a:p>
            <a:r>
              <a:rPr lang="it-IT" dirty="0">
                <a:latin typeface="Arial Narrow" pitchFamily="34" charset="0"/>
              </a:rPr>
              <a:t>sulla terra</a:t>
            </a:r>
            <a:r>
              <a:rPr lang="it-IT" dirty="0" smtClean="0">
                <a:latin typeface="Arial Narrow" pitchFamily="34" charset="0"/>
              </a:rPr>
              <a:t>. </a:t>
            </a:r>
            <a:r>
              <a:rPr lang="it-IT" i="1" dirty="0" smtClean="0">
                <a:latin typeface="Arial Narrow" pitchFamily="34" charset="0"/>
              </a:rPr>
              <a:t>Non </a:t>
            </a:r>
            <a:r>
              <a:rPr lang="it-IT" i="1" dirty="0" err="1">
                <a:latin typeface="Arial Narrow" pitchFamily="34" charset="0"/>
              </a:rPr>
              <a:t>obliviscar</a:t>
            </a:r>
            <a:r>
              <a:rPr lang="it-IT" i="1" dirty="0">
                <a:latin typeface="Arial Narrow" pitchFamily="34" charset="0"/>
              </a:rPr>
              <a:t> </a:t>
            </a:r>
            <a:r>
              <a:rPr lang="it-IT" i="1" dirty="0" err="1">
                <a:latin typeface="Arial Narrow" pitchFamily="34" charset="0"/>
              </a:rPr>
              <a:t>sermones</a:t>
            </a:r>
            <a:r>
              <a:rPr lang="it-IT" i="1" dirty="0">
                <a:latin typeface="Arial Narrow" pitchFamily="34" charset="0"/>
              </a:rPr>
              <a:t> </a:t>
            </a:r>
            <a:r>
              <a:rPr lang="it-IT" i="1" dirty="0" err="1">
                <a:latin typeface="Arial Narrow" pitchFamily="34" charset="0"/>
              </a:rPr>
              <a:t>tuos</a:t>
            </a:r>
            <a:r>
              <a:rPr lang="it-IT" dirty="0">
                <a:latin typeface="Arial Narrow" pitchFamily="34" charset="0"/>
              </a:rPr>
              <a:t>. </a:t>
            </a:r>
            <a:r>
              <a:rPr lang="it-IT" i="1" dirty="0">
                <a:latin typeface="Arial Narrow" pitchFamily="34" charset="0"/>
              </a:rPr>
              <a:t>Amen</a:t>
            </a:r>
            <a:r>
              <a:rPr lang="it-IT" dirty="0">
                <a:latin typeface="Arial Narrow" pitchFamily="34" charset="0"/>
              </a:rPr>
              <a:t>.</a:t>
            </a:r>
          </a:p>
          <a:p>
            <a:endParaRPr lang="it-IT" dirty="0"/>
          </a:p>
        </p:txBody>
      </p:sp>
    </p:spTree>
    <p:extLst>
      <p:ext uri="{BB962C8B-B14F-4D97-AF65-F5344CB8AC3E}">
        <p14:creationId xmlns:p14="http://schemas.microsoft.com/office/powerpoint/2010/main" val="18807239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332656"/>
            <a:ext cx="7776864" cy="3693319"/>
          </a:xfrm>
          <a:prstGeom prst="rect">
            <a:avLst/>
          </a:prstGeom>
          <a:noFill/>
        </p:spPr>
        <p:txBody>
          <a:bodyPr wrap="square" rtlCol="0">
            <a:spAutoFit/>
          </a:bodyPr>
          <a:lstStyle/>
          <a:p>
            <a:r>
              <a:rPr lang="it-IT" b="1" dirty="0" smtClean="0">
                <a:solidFill>
                  <a:srgbClr val="C00000"/>
                </a:solidFill>
                <a:latin typeface="Calibri" pitchFamily="34" charset="0"/>
                <a:cs typeface="Calibri" pitchFamily="34" charset="0"/>
              </a:rPr>
              <a:t>Sintesi (modernità dal XVI al XVIII secolo)</a:t>
            </a:r>
          </a:p>
          <a:p>
            <a:endParaRPr lang="it-IT" b="1" dirty="0">
              <a:latin typeface="Calibri" pitchFamily="34" charset="0"/>
              <a:cs typeface="Calibri" pitchFamily="34" charset="0"/>
            </a:endParaRPr>
          </a:p>
          <a:p>
            <a:pPr marL="285750" indent="-285750">
              <a:buFont typeface="Wingdings"/>
              <a:buChar char="Ø"/>
            </a:pPr>
            <a:r>
              <a:rPr lang="it-IT" dirty="0" smtClean="0">
                <a:latin typeface="Calibri" pitchFamily="34" charset="0"/>
                <a:cs typeface="Calibri" pitchFamily="34" charset="0"/>
              </a:rPr>
              <a:t>questo periodo sta sotto l’impronta dominante della scienza moderna e dei suoi risultati. Da qui il desiderio di rifondare anche la filosofia come scienza rigorosa. In questo sforzo razionalismo ed empirismo sono accomunati.</a:t>
            </a:r>
          </a:p>
          <a:p>
            <a:pPr marL="285750" indent="-285750">
              <a:buFont typeface="Wingdings"/>
              <a:buChar char="Ø"/>
            </a:pPr>
            <a:endParaRPr lang="it-IT" dirty="0">
              <a:latin typeface="Calibri" pitchFamily="34" charset="0"/>
              <a:cs typeface="Calibri" pitchFamily="34" charset="0"/>
            </a:endParaRPr>
          </a:p>
          <a:p>
            <a:pPr marL="285750" indent="-285750">
              <a:buFont typeface="Wingdings"/>
              <a:buChar char="Ø"/>
            </a:pPr>
            <a:r>
              <a:rPr lang="it-IT" dirty="0" smtClean="0">
                <a:latin typeface="Calibri" pitchFamily="34" charset="0"/>
                <a:cs typeface="Calibri" pitchFamily="34" charset="0"/>
              </a:rPr>
              <a:t>i suoi rappresentanti principali (Cartesio, </a:t>
            </a:r>
            <a:r>
              <a:rPr lang="it-IT" dirty="0" err="1" smtClean="0">
                <a:latin typeface="Calibri" pitchFamily="34" charset="0"/>
                <a:cs typeface="Calibri" pitchFamily="34" charset="0"/>
              </a:rPr>
              <a:t>Leibniz</a:t>
            </a:r>
            <a:r>
              <a:rPr lang="it-IT" dirty="0" smtClean="0">
                <a:latin typeface="Calibri" pitchFamily="34" charset="0"/>
                <a:cs typeface="Calibri" pitchFamily="34" charset="0"/>
              </a:rPr>
              <a:t>, Locke…) si attengono ancora completamente alla comprensione cristiana di Dio.</a:t>
            </a:r>
          </a:p>
          <a:p>
            <a:pPr marL="285750" indent="-285750">
              <a:buFont typeface="Wingdings"/>
              <a:buChar char="Ø"/>
            </a:pPr>
            <a:endParaRPr lang="it-IT" dirty="0">
              <a:latin typeface="Calibri" pitchFamily="34" charset="0"/>
              <a:cs typeface="Calibri" pitchFamily="34" charset="0"/>
            </a:endParaRPr>
          </a:p>
          <a:p>
            <a:pPr marL="285750" indent="-285750">
              <a:buFont typeface="Wingdings"/>
              <a:buChar char="Ø"/>
            </a:pPr>
            <a:r>
              <a:rPr lang="it-IT" dirty="0" smtClean="0">
                <a:latin typeface="Calibri" pitchFamily="34" charset="0"/>
                <a:cs typeface="Calibri" pitchFamily="34" charset="0"/>
              </a:rPr>
              <a:t>Un mutamento si avvia con l’Illuminismo: dal deismo (illuminismo inglese) si passa al panteismo (in Spinoza) e quindi all’ateismo (al seguito di Hume e dell’illuminismo francese). Tutti questi orientamenti eserciteranno un largo influsso nel XIX secolo. </a:t>
            </a:r>
            <a:endParaRPr lang="it-IT" dirty="0">
              <a:latin typeface="Calibri" pitchFamily="34" charset="0"/>
              <a:cs typeface="Calibri" pitchFamily="34" charset="0"/>
            </a:endParaRPr>
          </a:p>
        </p:txBody>
      </p:sp>
    </p:spTree>
    <p:extLst>
      <p:ext uri="{BB962C8B-B14F-4D97-AF65-F5344CB8AC3E}">
        <p14:creationId xmlns:p14="http://schemas.microsoft.com/office/powerpoint/2010/main" val="1549846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332656"/>
            <a:ext cx="8496944" cy="6186309"/>
          </a:xfrm>
          <a:prstGeom prst="rect">
            <a:avLst/>
          </a:prstGeom>
          <a:noFill/>
        </p:spPr>
        <p:txBody>
          <a:bodyPr wrap="square" rtlCol="0">
            <a:spAutoFit/>
          </a:bodyPr>
          <a:lstStyle/>
          <a:p>
            <a:r>
              <a:rPr lang="it-IT" b="1" dirty="0" smtClean="0">
                <a:solidFill>
                  <a:srgbClr val="C00000"/>
                </a:solidFill>
                <a:latin typeface="Calibri" pitchFamily="34" charset="0"/>
                <a:cs typeface="Calibri" pitchFamily="34" charset="0"/>
              </a:rPr>
              <a:t>Kant e l’idealismo tedesco</a:t>
            </a:r>
          </a:p>
          <a:p>
            <a:endParaRPr lang="it-IT" b="1" dirty="0">
              <a:latin typeface="Calibri" pitchFamily="34" charset="0"/>
              <a:cs typeface="Calibri" pitchFamily="34" charset="0"/>
            </a:endParaRPr>
          </a:p>
          <a:p>
            <a:pPr marL="285750" indent="-285750">
              <a:buFont typeface="Wingdings"/>
              <a:buChar char="Ø"/>
            </a:pPr>
            <a:r>
              <a:rPr lang="it-IT" dirty="0" smtClean="0">
                <a:latin typeface="Calibri" pitchFamily="34" charset="0"/>
                <a:cs typeface="Calibri" pitchFamily="34" charset="0"/>
              </a:rPr>
              <a:t>il suo pensiero ha avuto un ampio influsso sia nell’idealismo tedesco (</a:t>
            </a:r>
            <a:r>
              <a:rPr lang="it-IT" dirty="0" err="1" smtClean="0">
                <a:latin typeface="Calibri" pitchFamily="34" charset="0"/>
                <a:cs typeface="Calibri" pitchFamily="34" charset="0"/>
              </a:rPr>
              <a:t>Hegel</a:t>
            </a:r>
            <a:r>
              <a:rPr lang="it-IT" dirty="0" smtClean="0">
                <a:latin typeface="Calibri" pitchFamily="34" charset="0"/>
                <a:cs typeface="Calibri" pitchFamily="34" charset="0"/>
              </a:rPr>
              <a:t>), sia nel positivismo e nell’ateismo: la tesi che la metafisica sia impossibile e le prove di Dio siano contradditorie fu spesso assunta in modo acritico come un rigido dogma;</a:t>
            </a:r>
          </a:p>
          <a:p>
            <a:pPr marL="285750" indent="-285750">
              <a:buFont typeface="Wingdings"/>
              <a:buChar char="Ø"/>
            </a:pPr>
            <a:r>
              <a:rPr lang="it-IT" dirty="0" smtClean="0">
                <a:latin typeface="Calibri" pitchFamily="34" charset="0"/>
                <a:cs typeface="Calibri" pitchFamily="34" charset="0"/>
              </a:rPr>
              <a:t>qui Kant fu frainteso: sua intenzione non era quella di annientare la metafisica e di distruggere la fede in Dio. </a:t>
            </a:r>
            <a:r>
              <a:rPr lang="it-IT" dirty="0">
                <a:latin typeface="Calibri" pitchFamily="34" charset="0"/>
                <a:cs typeface="Calibri" pitchFamily="34" charset="0"/>
              </a:rPr>
              <a:t>V</a:t>
            </a:r>
            <a:r>
              <a:rPr lang="it-IT" dirty="0" smtClean="0">
                <a:latin typeface="Calibri" pitchFamily="34" charset="0"/>
                <a:cs typeface="Calibri" pitchFamily="34" charset="0"/>
              </a:rPr>
              <a:t>oleva solo dimostrare che la metafisica non può essere una scienza nel senso della scienza esatta e che la conoscenza di Dio è qualcosa di diverso da un semplice computo razionale. Essa presuppone l’esperienza umana e la coscienza morale;</a:t>
            </a:r>
          </a:p>
          <a:p>
            <a:pPr marL="285750" indent="-285750">
              <a:buFont typeface="Wingdings"/>
              <a:buChar char="Ø"/>
            </a:pPr>
            <a:r>
              <a:rPr lang="it-IT" dirty="0" smtClean="0">
                <a:latin typeface="Calibri" pitchFamily="34" charset="0"/>
                <a:cs typeface="Calibri" pitchFamily="34" charset="0"/>
              </a:rPr>
              <a:t>è qui presente l’antico problema se Dio possa essere dimostrato solo come il fondamento assoluto del mondo (Aristotele, Tommaso…) oppure debba procedere dall’esperienza vitale che l’uomo ha di sé </a:t>
            </a:r>
            <a:r>
              <a:rPr lang="it-IT" dirty="0">
                <a:latin typeface="Calibri" pitchFamily="34" charset="0"/>
                <a:cs typeface="Calibri" pitchFamily="34" charset="0"/>
              </a:rPr>
              <a:t>(</a:t>
            </a:r>
            <a:r>
              <a:rPr lang="it-IT" dirty="0" smtClean="0">
                <a:latin typeface="Calibri" pitchFamily="34" charset="0"/>
                <a:cs typeface="Calibri" pitchFamily="34" charset="0"/>
              </a:rPr>
              <a:t>Agostino, </a:t>
            </a:r>
            <a:r>
              <a:rPr lang="it-IT" dirty="0" err="1" smtClean="0">
                <a:latin typeface="Calibri" pitchFamily="34" charset="0"/>
                <a:cs typeface="Calibri" pitchFamily="34" charset="0"/>
              </a:rPr>
              <a:t>Bonaventura</a:t>
            </a:r>
            <a:r>
              <a:rPr lang="it-IT" dirty="0" smtClean="0">
                <a:latin typeface="Calibri" pitchFamily="34" charset="0"/>
                <a:cs typeface="Calibri" pitchFamily="34" charset="0"/>
              </a:rPr>
              <a:t>, Bernardo…);</a:t>
            </a:r>
          </a:p>
          <a:p>
            <a:pPr marL="285750" indent="-285750">
              <a:buFont typeface="Wingdings"/>
              <a:buChar char="Ø"/>
            </a:pPr>
            <a:r>
              <a:rPr lang="it-IT" dirty="0" smtClean="0">
                <a:latin typeface="Calibri" pitchFamily="34" charset="0"/>
                <a:cs typeface="Calibri" pitchFamily="34" charset="0"/>
              </a:rPr>
              <a:t>la conoscenza teoretica e l’esperienza morale possono essere separate? Per Kant è necessario… appartengono invece all’unità della vita umana nel suo complesso…</a:t>
            </a:r>
          </a:p>
          <a:p>
            <a:pPr marL="285750" indent="-285750">
              <a:buFont typeface="Wingdings"/>
              <a:buChar char="Ø"/>
            </a:pPr>
            <a:endParaRPr lang="it-IT" dirty="0">
              <a:latin typeface="Calibri" pitchFamily="34" charset="0"/>
              <a:cs typeface="Calibri" pitchFamily="34" charset="0"/>
            </a:endParaRPr>
          </a:p>
          <a:p>
            <a:pPr marL="285750" indent="-285750">
              <a:buFont typeface="Wingdings"/>
              <a:buChar char="Ø"/>
            </a:pPr>
            <a:r>
              <a:rPr lang="it-IT" dirty="0" smtClean="0">
                <a:latin typeface="Calibri" pitchFamily="34" charset="0"/>
                <a:cs typeface="Calibri" pitchFamily="34" charset="0"/>
              </a:rPr>
              <a:t>l’idealismo tedesco ha conferito alla questione di Dio un ruolo centrale: l’ «assoluto», che in </a:t>
            </a:r>
            <a:r>
              <a:rPr lang="it-IT" dirty="0" err="1" smtClean="0">
                <a:latin typeface="Calibri" pitchFamily="34" charset="0"/>
                <a:cs typeface="Calibri" pitchFamily="34" charset="0"/>
              </a:rPr>
              <a:t>Hegel</a:t>
            </a:r>
            <a:r>
              <a:rPr lang="it-IT" dirty="0" smtClean="0">
                <a:latin typeface="Calibri" pitchFamily="34" charset="0"/>
                <a:cs typeface="Calibri" pitchFamily="34" charset="0"/>
              </a:rPr>
              <a:t> rappresenta addirittura il solo contenuto della filosofia…</a:t>
            </a:r>
          </a:p>
          <a:p>
            <a:pPr marL="285750" indent="-285750">
              <a:buFont typeface="Wingdings"/>
              <a:buChar char="Ø"/>
            </a:pPr>
            <a:r>
              <a:rPr lang="it-IT" dirty="0" smtClean="0">
                <a:latin typeface="Calibri" pitchFamily="34" charset="0"/>
                <a:cs typeface="Calibri" pitchFamily="34" charset="0"/>
              </a:rPr>
              <a:t>e il tema dell’assoluto è sempre la questione di Dio… tutti i filosofi di questo periodo (dal 1781 </a:t>
            </a:r>
            <a:r>
              <a:rPr lang="it-IT" i="1" dirty="0" smtClean="0">
                <a:latin typeface="Calibri" pitchFamily="34" charset="0"/>
                <a:cs typeface="Calibri" pitchFamily="34" charset="0"/>
              </a:rPr>
              <a:t>Critica della ragion pura</a:t>
            </a:r>
            <a:r>
              <a:rPr lang="it-IT" dirty="0" smtClean="0">
                <a:latin typeface="Calibri" pitchFamily="34" charset="0"/>
                <a:cs typeface="Calibri" pitchFamily="34" charset="0"/>
              </a:rPr>
              <a:t> di Kant fino al 1831, anno della morte di </a:t>
            </a:r>
            <a:r>
              <a:rPr lang="it-IT" dirty="0" err="1" smtClean="0">
                <a:latin typeface="Calibri" pitchFamily="34" charset="0"/>
                <a:cs typeface="Calibri" pitchFamily="34" charset="0"/>
              </a:rPr>
              <a:t>Hegel</a:t>
            </a:r>
            <a:r>
              <a:rPr lang="it-IT" dirty="0" smtClean="0">
                <a:latin typeface="Calibri" pitchFamily="34" charset="0"/>
                <a:cs typeface="Calibri" pitchFamily="34" charset="0"/>
              </a:rPr>
              <a:t>) sviluppano il loro pensiero secondo la fede cristiana in Dio…</a:t>
            </a:r>
          </a:p>
          <a:p>
            <a:pPr marL="285750" indent="-285750">
              <a:buFont typeface="Wingdings"/>
              <a:buChar char="Ø"/>
            </a:pPr>
            <a:endParaRPr lang="it-IT" dirty="0" smtClean="0">
              <a:latin typeface="Calibri" pitchFamily="34" charset="0"/>
              <a:cs typeface="Calibri" pitchFamily="34" charset="0"/>
            </a:endParaRPr>
          </a:p>
        </p:txBody>
      </p:sp>
    </p:spTree>
    <p:extLst>
      <p:ext uri="{BB962C8B-B14F-4D97-AF65-F5344CB8AC3E}">
        <p14:creationId xmlns:p14="http://schemas.microsoft.com/office/powerpoint/2010/main" val="3814152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188640"/>
            <a:ext cx="8064896" cy="6463308"/>
          </a:xfrm>
          <a:prstGeom prst="rect">
            <a:avLst/>
          </a:prstGeom>
          <a:noFill/>
        </p:spPr>
        <p:txBody>
          <a:bodyPr wrap="square" rtlCol="0">
            <a:spAutoFit/>
          </a:bodyPr>
          <a:lstStyle/>
          <a:p>
            <a:pPr marL="285750" indent="-285750" algn="just">
              <a:buFont typeface="Wingdings" pitchFamily="2" charset="2"/>
              <a:buChar char="v"/>
            </a:pPr>
            <a:r>
              <a:rPr lang="it-IT" b="1" dirty="0" smtClean="0">
                <a:latin typeface="Calibri" pitchFamily="34" charset="0"/>
                <a:cs typeface="Calibri" pitchFamily="34" charset="0"/>
              </a:rPr>
              <a:t>L’impatto dell’io con la realtà scatena la domanda umana. Nessun uomo può evitare certe domande: «Qual è il significato ultimo dell’esistenza? Perché c’è il dolore, la morte? Perché, in fondo, vale la pena vivere?</a:t>
            </a:r>
          </a:p>
          <a:p>
            <a:pPr marL="285750" indent="-285750">
              <a:buFont typeface="Wingdings" pitchFamily="2" charset="2"/>
              <a:buChar char="v"/>
            </a:pPr>
            <a:endParaRPr lang="it-IT" b="1" dirty="0">
              <a:latin typeface="Calibri" pitchFamily="34" charset="0"/>
              <a:cs typeface="Calibri" pitchFamily="34" charset="0"/>
            </a:endParaRPr>
          </a:p>
          <a:p>
            <a:pPr marL="285750" indent="-285750" algn="just">
              <a:buFont typeface="Wingdings" pitchFamily="2" charset="2"/>
              <a:buChar char="v"/>
            </a:pPr>
            <a:r>
              <a:rPr lang="it-IT" b="1" dirty="0" smtClean="0">
                <a:latin typeface="Calibri" pitchFamily="34" charset="0"/>
                <a:cs typeface="Calibri" pitchFamily="34" charset="0"/>
              </a:rPr>
              <a:t>L’essere umano è un essere «</a:t>
            </a:r>
            <a:r>
              <a:rPr lang="it-IT" b="1" i="1" dirty="0" err="1" smtClean="0">
                <a:latin typeface="Calibri" pitchFamily="34" charset="0"/>
                <a:cs typeface="Calibri" pitchFamily="34" charset="0"/>
              </a:rPr>
              <a:t>naturaliter</a:t>
            </a:r>
            <a:r>
              <a:rPr lang="it-IT" b="1" i="1" dirty="0" smtClean="0">
                <a:latin typeface="Calibri" pitchFamily="34" charset="0"/>
                <a:cs typeface="Calibri" pitchFamily="34" charset="0"/>
              </a:rPr>
              <a:t> </a:t>
            </a:r>
            <a:r>
              <a:rPr lang="it-IT" b="1" i="1" dirty="0" err="1" smtClean="0">
                <a:latin typeface="Calibri" pitchFamily="34" charset="0"/>
                <a:cs typeface="Calibri" pitchFamily="34" charset="0"/>
              </a:rPr>
              <a:t>religiosus</a:t>
            </a:r>
            <a:r>
              <a:rPr lang="it-IT" b="1" dirty="0" smtClean="0">
                <a:latin typeface="Calibri" pitchFamily="34" charset="0"/>
                <a:cs typeface="Calibri" pitchFamily="34" charset="0"/>
              </a:rPr>
              <a:t>» // «</a:t>
            </a:r>
            <a:r>
              <a:rPr lang="it-IT" b="1" i="1" dirty="0" smtClean="0">
                <a:latin typeface="Calibri" pitchFamily="34" charset="0"/>
                <a:cs typeface="Calibri" pitchFamily="34" charset="0"/>
              </a:rPr>
              <a:t>homo </a:t>
            </a:r>
            <a:r>
              <a:rPr lang="it-IT" b="1" i="1" dirty="0" err="1" smtClean="0">
                <a:latin typeface="Calibri" pitchFamily="34" charset="0"/>
                <a:cs typeface="Calibri" pitchFamily="34" charset="0"/>
              </a:rPr>
              <a:t>capax</a:t>
            </a:r>
            <a:r>
              <a:rPr lang="it-IT" b="1" i="1" dirty="0" smtClean="0">
                <a:latin typeface="Calibri" pitchFamily="34" charset="0"/>
                <a:cs typeface="Calibri" pitchFamily="34" charset="0"/>
              </a:rPr>
              <a:t> Dei</a:t>
            </a:r>
            <a:r>
              <a:rPr lang="it-IT" b="1" dirty="0" smtClean="0">
                <a:latin typeface="Calibri" pitchFamily="34" charset="0"/>
                <a:cs typeface="Calibri" pitchFamily="34" charset="0"/>
              </a:rPr>
              <a:t>»: la religiosità accompagna lo sviluppo di tutta la cultura umana come una costante.</a:t>
            </a:r>
          </a:p>
          <a:p>
            <a:pPr marL="285750" indent="-285750" algn="just">
              <a:buFont typeface="Wingdings" pitchFamily="2" charset="2"/>
              <a:buChar char="v"/>
            </a:pPr>
            <a:r>
              <a:rPr lang="it-IT" b="1" dirty="0" smtClean="0">
                <a:latin typeface="Calibri" pitchFamily="34" charset="0"/>
                <a:cs typeface="Calibri" pitchFamily="34" charset="0"/>
              </a:rPr>
              <a:t>La paleoantropologia conferma la presenza di una fenomenologia di tipo religioso fin dall’epoca preistorica. Il senso del sacro appare come una dimensione costitutiva dell’essere umano nel suo atteggiamento di fronte alla realtà, in modo speciale di fronte alla forze naturali.</a:t>
            </a:r>
          </a:p>
          <a:p>
            <a:pPr marL="285750" indent="-285750" algn="just">
              <a:buFont typeface="Wingdings" pitchFamily="2" charset="2"/>
              <a:buChar char="v"/>
            </a:pPr>
            <a:endParaRPr lang="it-IT" b="1" dirty="0">
              <a:latin typeface="Calibri" pitchFamily="34" charset="0"/>
              <a:cs typeface="Calibri" pitchFamily="34" charset="0"/>
            </a:endParaRPr>
          </a:p>
          <a:p>
            <a:pPr marL="285750" indent="-285750" algn="just">
              <a:buFont typeface="Wingdings" pitchFamily="2" charset="2"/>
              <a:buChar char="v"/>
            </a:pPr>
            <a:r>
              <a:rPr lang="it-IT" b="1" dirty="0" smtClean="0">
                <a:latin typeface="Calibri" pitchFamily="34" charset="0"/>
                <a:cs typeface="Calibri" pitchFamily="34" charset="0"/>
              </a:rPr>
              <a:t>«</a:t>
            </a:r>
            <a:r>
              <a:rPr lang="it-IT" b="1" i="1" dirty="0" err="1" smtClean="0">
                <a:latin typeface="Calibri" pitchFamily="34" charset="0"/>
                <a:cs typeface="Calibri" pitchFamily="34" charset="0"/>
              </a:rPr>
              <a:t>Religio</a:t>
            </a:r>
            <a:r>
              <a:rPr lang="it-IT" b="1" dirty="0" smtClean="0">
                <a:latin typeface="Calibri" pitchFamily="34" charset="0"/>
                <a:cs typeface="Calibri" pitchFamily="34" charset="0"/>
              </a:rPr>
              <a:t>» può derivare da due radici:</a:t>
            </a:r>
          </a:p>
          <a:p>
            <a:pPr marL="742950" lvl="1" indent="-285750" algn="just">
              <a:buFont typeface="Wingdings" pitchFamily="2" charset="2"/>
              <a:buChar char="v"/>
            </a:pPr>
            <a:r>
              <a:rPr lang="it-IT" b="1" dirty="0" smtClean="0">
                <a:latin typeface="Calibri" pitchFamily="34" charset="0"/>
                <a:cs typeface="Calibri" pitchFamily="34" charset="0"/>
              </a:rPr>
              <a:t>Da </a:t>
            </a:r>
            <a:r>
              <a:rPr lang="it-IT" b="1" i="1" dirty="0" err="1" smtClean="0">
                <a:latin typeface="Calibri" pitchFamily="34" charset="0"/>
                <a:cs typeface="Calibri" pitchFamily="34" charset="0"/>
              </a:rPr>
              <a:t>religere</a:t>
            </a:r>
            <a:r>
              <a:rPr lang="it-IT" b="1" i="1" dirty="0" smtClean="0">
                <a:latin typeface="Calibri" pitchFamily="34" charset="0"/>
                <a:cs typeface="Calibri" pitchFamily="34" charset="0"/>
              </a:rPr>
              <a:t> </a:t>
            </a:r>
            <a:r>
              <a:rPr lang="it-IT" b="1" dirty="0" smtClean="0">
                <a:latin typeface="Calibri" pitchFamily="34" charset="0"/>
                <a:cs typeface="Calibri" pitchFamily="34" charset="0"/>
              </a:rPr>
              <a:t>(in opposizione a </a:t>
            </a:r>
            <a:r>
              <a:rPr lang="it-IT" b="1" i="1" dirty="0" smtClean="0">
                <a:latin typeface="Calibri" pitchFamily="34" charset="0"/>
                <a:cs typeface="Calibri" pitchFamily="34" charset="0"/>
              </a:rPr>
              <a:t>negligere</a:t>
            </a:r>
            <a:r>
              <a:rPr lang="it-IT" b="1" dirty="0" smtClean="0">
                <a:latin typeface="Calibri" pitchFamily="34" charset="0"/>
                <a:cs typeface="Calibri" pitchFamily="34" charset="0"/>
              </a:rPr>
              <a:t>): indicherebbe l’atto di fare attenzione, osservare, compiere diligentemente il dovere (Cicerone)</a:t>
            </a:r>
          </a:p>
          <a:p>
            <a:pPr marL="742950" lvl="1" indent="-285750" algn="just">
              <a:buFont typeface="Wingdings" pitchFamily="2" charset="2"/>
              <a:buChar char="v"/>
            </a:pPr>
            <a:r>
              <a:rPr lang="it-IT" b="1" dirty="0" smtClean="0">
                <a:latin typeface="Calibri" pitchFamily="34" charset="0"/>
                <a:cs typeface="Calibri" pitchFamily="34" charset="0"/>
              </a:rPr>
              <a:t>Da </a:t>
            </a:r>
            <a:r>
              <a:rPr lang="it-IT" b="1" i="1" dirty="0" err="1" smtClean="0">
                <a:latin typeface="Calibri" pitchFamily="34" charset="0"/>
                <a:cs typeface="Calibri" pitchFamily="34" charset="0"/>
              </a:rPr>
              <a:t>religare</a:t>
            </a:r>
            <a:r>
              <a:rPr lang="it-IT" b="1" dirty="0" smtClean="0">
                <a:latin typeface="Calibri" pitchFamily="34" charset="0"/>
                <a:cs typeface="Calibri" pitchFamily="34" charset="0"/>
              </a:rPr>
              <a:t> che indicherebbe il legame fra l’uomo e la divinità, oggetto di riverente adorazione (Lattanzio, Agostino)</a:t>
            </a:r>
          </a:p>
          <a:p>
            <a:pPr marL="742950" lvl="1" indent="-285750" algn="just">
              <a:buFont typeface="Wingdings" pitchFamily="2" charset="2"/>
              <a:buChar char="v"/>
            </a:pPr>
            <a:r>
              <a:rPr lang="it-IT" b="1" dirty="0" smtClean="0">
                <a:latin typeface="Calibri" pitchFamily="34" charset="0"/>
                <a:cs typeface="Calibri" pitchFamily="34" charset="0"/>
              </a:rPr>
              <a:t>Ambedue mettono in luce rispettivamente l’aspetto soggettivo e oggettivo del termine.</a:t>
            </a:r>
          </a:p>
          <a:p>
            <a:pPr marL="742950" lvl="1" indent="-285750" algn="just">
              <a:buFont typeface="Wingdings" pitchFamily="2" charset="2"/>
              <a:buChar char="v"/>
            </a:pPr>
            <a:endParaRPr lang="it-IT" b="1" dirty="0">
              <a:latin typeface="Calibri" pitchFamily="34" charset="0"/>
              <a:cs typeface="Calibri" pitchFamily="34" charset="0"/>
            </a:endParaRPr>
          </a:p>
          <a:p>
            <a:pPr marL="285750" lvl="1" indent="-285750" algn="just">
              <a:buFont typeface="Wingdings" pitchFamily="2" charset="2"/>
              <a:buChar char="v"/>
            </a:pPr>
            <a:r>
              <a:rPr lang="it-IT" b="1" dirty="0" smtClean="0">
                <a:latin typeface="Calibri" pitchFamily="34" charset="0"/>
                <a:cs typeface="Calibri" pitchFamily="34" charset="0"/>
              </a:rPr>
              <a:t>Vanno distinti come temi specifici:</a:t>
            </a:r>
          </a:p>
          <a:p>
            <a:pPr marL="742950" lvl="2" indent="-285750" algn="just">
              <a:buFont typeface="Wingdings" pitchFamily="2" charset="2"/>
              <a:buChar char="v"/>
            </a:pPr>
            <a:r>
              <a:rPr lang="it-IT" b="1" dirty="0" smtClean="0">
                <a:latin typeface="Calibri" pitchFamily="34" charset="0"/>
                <a:cs typeface="Calibri" pitchFamily="34" charset="0"/>
              </a:rPr>
              <a:t>L’esperienza del sacro</a:t>
            </a:r>
          </a:p>
          <a:p>
            <a:pPr marL="742950" lvl="2" indent="-285750" algn="just">
              <a:buFont typeface="Wingdings" pitchFamily="2" charset="2"/>
              <a:buChar char="v"/>
            </a:pPr>
            <a:r>
              <a:rPr lang="it-IT" b="1" dirty="0" smtClean="0">
                <a:latin typeface="Calibri" pitchFamily="34" charset="0"/>
                <a:cs typeface="Calibri" pitchFamily="34" charset="0"/>
              </a:rPr>
              <a:t>Gli atti propri della religiosità</a:t>
            </a:r>
          </a:p>
          <a:p>
            <a:pPr marL="742950" lvl="2" indent="-285750" algn="just">
              <a:buFont typeface="Wingdings" pitchFamily="2" charset="2"/>
              <a:buChar char="v"/>
            </a:pPr>
            <a:r>
              <a:rPr lang="it-IT" b="1" dirty="0" smtClean="0">
                <a:latin typeface="Calibri" pitchFamily="34" charset="0"/>
                <a:cs typeface="Calibri" pitchFamily="34" charset="0"/>
              </a:rPr>
              <a:t>La concettualizzazione della nozione di Dio</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33487833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332656"/>
            <a:ext cx="8496944" cy="2308324"/>
          </a:xfrm>
          <a:prstGeom prst="rect">
            <a:avLst/>
          </a:prstGeom>
          <a:noFill/>
        </p:spPr>
        <p:txBody>
          <a:bodyPr wrap="square" rtlCol="0">
            <a:spAutoFit/>
          </a:bodyPr>
          <a:lstStyle/>
          <a:p>
            <a:pPr marL="285750" indent="-285750">
              <a:buFont typeface="Wingdings"/>
              <a:buChar char="Ø"/>
            </a:pPr>
            <a:r>
              <a:rPr lang="it-IT" dirty="0" smtClean="0">
                <a:latin typeface="Calibri" pitchFamily="34" charset="0"/>
                <a:cs typeface="Calibri" pitchFamily="34" charset="0"/>
              </a:rPr>
              <a:t>è opportuno chiedersi se l’idealismo sia stato capace di raggiungere questo Dio:</a:t>
            </a:r>
          </a:p>
          <a:p>
            <a:pPr marL="742950" lvl="1" indent="-285750">
              <a:buFont typeface="Wingdings"/>
              <a:buChar char="Ø"/>
            </a:pPr>
            <a:r>
              <a:rPr lang="it-IT" dirty="0" smtClean="0">
                <a:latin typeface="Calibri" pitchFamily="34" charset="0"/>
                <a:cs typeface="Calibri" pitchFamily="34" charset="0"/>
              </a:rPr>
              <a:t>ha caratteristiche panteistiche di marca neoplatonica e spinoziana</a:t>
            </a:r>
          </a:p>
          <a:p>
            <a:pPr marL="742950" lvl="1" indent="-285750">
              <a:buFont typeface="Wingdings"/>
              <a:buChar char="Ø"/>
            </a:pPr>
            <a:endParaRPr lang="it-IT" dirty="0">
              <a:latin typeface="Calibri" pitchFamily="34" charset="0"/>
              <a:cs typeface="Calibri" pitchFamily="34" charset="0"/>
            </a:endParaRPr>
          </a:p>
          <a:p>
            <a:pPr marL="285750" lvl="1" indent="-285750">
              <a:buFont typeface="Wingdings"/>
              <a:buChar char="Ø"/>
            </a:pPr>
            <a:r>
              <a:rPr lang="it-IT" dirty="0" smtClean="0">
                <a:latin typeface="Calibri" pitchFamily="34" charset="0"/>
                <a:cs typeface="Calibri" pitchFamily="34" charset="0"/>
              </a:rPr>
              <a:t>l’ambiguità dialettica del pensiero idealista sarà il punto di appoggio per i conflitti che seguiranno a favore o contro la fede in Dio.</a:t>
            </a:r>
          </a:p>
          <a:p>
            <a:pPr marL="285750" lvl="1" indent="-285750">
              <a:buFont typeface="Wingdings"/>
              <a:buChar char="Ø"/>
            </a:pPr>
            <a:endParaRPr lang="it-IT" dirty="0">
              <a:latin typeface="Calibri" pitchFamily="34" charset="0"/>
              <a:cs typeface="Calibri" pitchFamily="34" charset="0"/>
            </a:endParaRPr>
          </a:p>
          <a:p>
            <a:pPr marL="285750" lvl="1" indent="-285750">
              <a:buFont typeface="Wingdings"/>
              <a:buChar char="Ø"/>
            </a:pPr>
            <a:endParaRPr lang="it-IT" dirty="0" smtClean="0">
              <a:latin typeface="Calibri" pitchFamily="34" charset="0"/>
              <a:cs typeface="Calibri" pitchFamily="34" charset="0"/>
            </a:endParaRPr>
          </a:p>
          <a:p>
            <a:pPr marL="285750" indent="-285750">
              <a:buFont typeface="Wingdings"/>
              <a:buChar char="Ø"/>
            </a:pPr>
            <a:endParaRPr lang="it-IT" dirty="0" smtClean="0">
              <a:latin typeface="Calibri" pitchFamily="34" charset="0"/>
              <a:cs typeface="Calibri" pitchFamily="34" charset="0"/>
            </a:endParaRPr>
          </a:p>
        </p:txBody>
      </p:sp>
    </p:spTree>
    <p:extLst>
      <p:ext uri="{BB962C8B-B14F-4D97-AF65-F5344CB8AC3E}">
        <p14:creationId xmlns:p14="http://schemas.microsoft.com/office/powerpoint/2010/main" val="6031466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332656"/>
            <a:ext cx="8568952" cy="5509200"/>
          </a:xfrm>
          <a:prstGeom prst="rect">
            <a:avLst/>
          </a:prstGeom>
          <a:noFill/>
        </p:spPr>
        <p:txBody>
          <a:bodyPr wrap="square" rtlCol="0">
            <a:spAutoFit/>
          </a:bodyPr>
          <a:lstStyle/>
          <a:p>
            <a:r>
              <a:rPr lang="it-IT" sz="2400" b="1" dirty="0" smtClean="0">
                <a:solidFill>
                  <a:srgbClr val="FF0000"/>
                </a:solidFill>
              </a:rPr>
              <a:t>IL PROBLEMA CONTEMPORANEO: </a:t>
            </a:r>
          </a:p>
          <a:p>
            <a:r>
              <a:rPr lang="it-IT" sz="2400" b="1" dirty="0" smtClean="0">
                <a:solidFill>
                  <a:srgbClr val="C00000"/>
                </a:solidFill>
              </a:rPr>
              <a:t>LA MORTE DI DIO</a:t>
            </a:r>
          </a:p>
          <a:p>
            <a:endParaRPr lang="it-IT" sz="2000" dirty="0" smtClean="0"/>
          </a:p>
          <a:p>
            <a:pPr algn="r"/>
            <a:r>
              <a:rPr lang="it-IT" sz="2400" b="1" dirty="0" smtClean="0">
                <a:solidFill>
                  <a:srgbClr val="C00000"/>
                </a:solidFill>
              </a:rPr>
              <a:t>ATEISMO O UOMO SENZA DIO?</a:t>
            </a:r>
            <a:endParaRPr lang="it-IT" sz="2400" b="1" dirty="0">
              <a:solidFill>
                <a:srgbClr val="C00000"/>
              </a:solidFill>
            </a:endParaRPr>
          </a:p>
          <a:p>
            <a:endParaRPr lang="it-IT" sz="2000" dirty="0" smtClean="0"/>
          </a:p>
          <a:p>
            <a:endParaRPr lang="it-IT" sz="2000" dirty="0" smtClean="0"/>
          </a:p>
          <a:p>
            <a:r>
              <a:rPr lang="it-IT" sz="2000" b="1" dirty="0" smtClean="0"/>
              <a:t>La </a:t>
            </a:r>
            <a:r>
              <a:rPr lang="it-IT" sz="2000" b="1" dirty="0" smtClean="0">
                <a:solidFill>
                  <a:srgbClr val="C00000"/>
                </a:solidFill>
              </a:rPr>
              <a:t>conoscenza</a:t>
            </a:r>
            <a:r>
              <a:rPr lang="it-IT" sz="2000" b="1" dirty="0" smtClean="0"/>
              <a:t> di Dio </a:t>
            </a:r>
          </a:p>
          <a:p>
            <a:r>
              <a:rPr lang="it-IT" sz="2000" b="1" dirty="0" smtClean="0"/>
              <a:t>non è solo una questione di affermazione;</a:t>
            </a:r>
          </a:p>
          <a:p>
            <a:endParaRPr lang="it-IT" sz="2000" b="1" dirty="0" smtClean="0"/>
          </a:p>
          <a:p>
            <a:pPr algn="r"/>
            <a:r>
              <a:rPr lang="it-IT" sz="2000" b="1" dirty="0" smtClean="0"/>
              <a:t>è un libero impegno in tutto uno stile di vita.</a:t>
            </a:r>
          </a:p>
          <a:p>
            <a:endParaRPr lang="it-IT" sz="2000" b="1" dirty="0" smtClean="0"/>
          </a:p>
          <a:p>
            <a:endParaRPr lang="it-IT" sz="2000" b="1" dirty="0" smtClean="0"/>
          </a:p>
          <a:p>
            <a:endParaRPr lang="it-IT" sz="2000" b="1" dirty="0"/>
          </a:p>
          <a:p>
            <a:r>
              <a:rPr lang="it-IT" sz="2000" b="1" dirty="0" smtClean="0"/>
              <a:t>L’</a:t>
            </a:r>
            <a:r>
              <a:rPr lang="it-IT" sz="2000" b="1" dirty="0" smtClean="0">
                <a:solidFill>
                  <a:srgbClr val="C00000"/>
                </a:solidFill>
              </a:rPr>
              <a:t>ignoranza</a:t>
            </a:r>
            <a:r>
              <a:rPr lang="it-IT" sz="2000" b="1" dirty="0" smtClean="0"/>
              <a:t> di Dio </a:t>
            </a:r>
          </a:p>
          <a:p>
            <a:r>
              <a:rPr lang="it-IT" sz="2000" b="1" dirty="0" smtClean="0"/>
              <a:t>non è una semplice mancanza di conoscenza;</a:t>
            </a:r>
          </a:p>
          <a:p>
            <a:endParaRPr lang="it-IT" sz="2000" b="1" dirty="0" smtClean="0"/>
          </a:p>
          <a:p>
            <a:pPr algn="r"/>
            <a:r>
              <a:rPr lang="it-IT" sz="2000" b="1" dirty="0" smtClean="0"/>
              <a:t>è anch’essa una libera scelta di un modo di essere. </a:t>
            </a:r>
            <a:endParaRPr lang="it-IT" sz="2000" b="1" dirty="0"/>
          </a:p>
        </p:txBody>
      </p:sp>
    </p:spTree>
    <p:extLst>
      <p:ext uri="{BB962C8B-B14F-4D97-AF65-F5344CB8AC3E}">
        <p14:creationId xmlns:p14="http://schemas.microsoft.com/office/powerpoint/2010/main" val="37857771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116632"/>
            <a:ext cx="8496944" cy="6494085"/>
          </a:xfrm>
          <a:prstGeom prst="rect">
            <a:avLst/>
          </a:prstGeom>
          <a:noFill/>
        </p:spPr>
        <p:txBody>
          <a:bodyPr wrap="square" rtlCol="0">
            <a:spAutoFit/>
          </a:bodyPr>
          <a:lstStyle/>
          <a:p>
            <a:r>
              <a:rPr lang="it-IT" b="1" dirty="0" smtClean="0">
                <a:solidFill>
                  <a:srgbClr val="C00000"/>
                </a:solidFill>
              </a:rPr>
              <a:t>L’UOMO SENZA DIO NELLA BIBBIA</a:t>
            </a:r>
          </a:p>
          <a:p>
            <a:endParaRPr lang="it-IT" b="1" dirty="0" smtClean="0"/>
          </a:p>
          <a:p>
            <a:pPr marL="342900" indent="-342900">
              <a:buFont typeface="+mj-lt"/>
              <a:buAutoNum type="arabicPeriod"/>
            </a:pPr>
            <a:r>
              <a:rPr lang="it-IT" b="1" dirty="0" smtClean="0">
                <a:latin typeface="Calibri" pitchFamily="34" charset="0"/>
                <a:cs typeface="Calibri" pitchFamily="34" charset="0"/>
              </a:rPr>
              <a:t>l’uomo senza Dio dentro il popolo di Dio</a:t>
            </a:r>
          </a:p>
          <a:p>
            <a:pPr marL="342900" indent="-342900">
              <a:buFont typeface="+mj-lt"/>
              <a:buAutoNum type="arabicPeriod"/>
            </a:pPr>
            <a:r>
              <a:rPr lang="it-IT" b="1" dirty="0" smtClean="0">
                <a:latin typeface="Calibri" pitchFamily="34" charset="0"/>
                <a:cs typeface="Calibri" pitchFamily="34" charset="0"/>
              </a:rPr>
              <a:t>i popoli senza Dio al di fuori del popolo di Dio</a:t>
            </a:r>
          </a:p>
          <a:p>
            <a:pPr marL="342900" indent="-342900">
              <a:buFont typeface="+mj-lt"/>
              <a:buAutoNum type="arabicPeriod"/>
            </a:pPr>
            <a:r>
              <a:rPr lang="it-IT" b="1" dirty="0" smtClean="0">
                <a:latin typeface="Calibri" pitchFamily="34" charset="0"/>
                <a:cs typeface="Calibri" pitchFamily="34" charset="0"/>
              </a:rPr>
              <a:t>il filosofo senza Dio</a:t>
            </a:r>
          </a:p>
          <a:p>
            <a:endParaRPr lang="it-IT" sz="1000" b="1" dirty="0">
              <a:latin typeface="Calibri" pitchFamily="34" charset="0"/>
              <a:cs typeface="Calibri" pitchFamily="34" charset="0"/>
            </a:endParaRPr>
          </a:p>
          <a:p>
            <a:pPr marL="342900" indent="-342900">
              <a:buFont typeface="+mj-lt"/>
              <a:buAutoNum type="arabicPeriod"/>
            </a:pPr>
            <a:r>
              <a:rPr lang="it-IT" b="1" dirty="0" smtClean="0">
                <a:latin typeface="Calibri" pitchFamily="34" charset="0"/>
                <a:cs typeface="Calibri" pitchFamily="34" charset="0"/>
              </a:rPr>
              <a:t>«</a:t>
            </a:r>
            <a:r>
              <a:rPr lang="it-IT" b="1" i="1" dirty="0" smtClean="0">
                <a:latin typeface="Calibri" pitchFamily="34" charset="0"/>
                <a:cs typeface="Calibri" pitchFamily="34" charset="0"/>
              </a:rPr>
              <a:t>Lo stolto pensa: </a:t>
            </a:r>
            <a:r>
              <a:rPr lang="it-IT" b="1" i="1" dirty="0" smtClean="0">
                <a:solidFill>
                  <a:srgbClr val="C00000"/>
                </a:solidFill>
                <a:latin typeface="Calibri" pitchFamily="34" charset="0"/>
                <a:cs typeface="Calibri" pitchFamily="34" charset="0"/>
              </a:rPr>
              <a:t>Dio non c’è</a:t>
            </a:r>
            <a:r>
              <a:rPr lang="it-IT" b="1" i="1" dirty="0" smtClean="0">
                <a:latin typeface="Calibri" pitchFamily="34" charset="0"/>
                <a:cs typeface="Calibri" pitchFamily="34" charset="0"/>
              </a:rPr>
              <a:t>. Il </a:t>
            </a:r>
            <a:r>
              <a:rPr lang="it-IT" b="1" i="1" dirty="0">
                <a:latin typeface="Calibri" pitchFamily="34" charset="0"/>
                <a:cs typeface="Calibri" pitchFamily="34" charset="0"/>
              </a:rPr>
              <a:t>Signore dal cielo si china sui figli dell’uomo per vedere se c’è un uomo saggio</a:t>
            </a:r>
            <a:r>
              <a:rPr lang="it-IT" b="1" i="1" dirty="0" smtClean="0">
                <a:latin typeface="Calibri" pitchFamily="34" charset="0"/>
                <a:cs typeface="Calibri" pitchFamily="34" charset="0"/>
              </a:rPr>
              <a:t>, uno </a:t>
            </a:r>
            <a:r>
              <a:rPr lang="it-IT" b="1" i="1" dirty="0">
                <a:solidFill>
                  <a:srgbClr val="C00000"/>
                </a:solidFill>
                <a:latin typeface="Calibri" pitchFamily="34" charset="0"/>
                <a:cs typeface="Calibri" pitchFamily="34" charset="0"/>
              </a:rPr>
              <a:t>che cerchi Dio</a:t>
            </a:r>
            <a:r>
              <a:rPr lang="it-IT" b="1" dirty="0" smtClean="0">
                <a:latin typeface="Calibri" pitchFamily="34" charset="0"/>
                <a:cs typeface="Calibri" pitchFamily="34" charset="0"/>
              </a:rPr>
              <a:t>» (</a:t>
            </a:r>
            <a:r>
              <a:rPr lang="it-IT" b="1" dirty="0" err="1" smtClean="0">
                <a:latin typeface="Calibri" pitchFamily="34" charset="0"/>
                <a:cs typeface="Calibri" pitchFamily="34" charset="0"/>
              </a:rPr>
              <a:t>Sal</a:t>
            </a:r>
            <a:r>
              <a:rPr lang="it-IT" b="1" dirty="0" smtClean="0">
                <a:latin typeface="Calibri" pitchFamily="34" charset="0"/>
                <a:cs typeface="Calibri" pitchFamily="34" charset="0"/>
              </a:rPr>
              <a:t> 14[13],1-2)</a:t>
            </a:r>
          </a:p>
          <a:p>
            <a:pPr marL="800100" lvl="1" indent="-342900">
              <a:buFont typeface="Arial" pitchFamily="34" charset="0"/>
              <a:buChar char="•"/>
            </a:pPr>
            <a:r>
              <a:rPr lang="it-IT" b="1" dirty="0" smtClean="0">
                <a:latin typeface="Calibri" pitchFamily="34" charset="0"/>
                <a:cs typeface="Calibri" pitchFamily="34" charset="0"/>
              </a:rPr>
              <a:t>lo stolto nega che Dio sia attivo in mezzo al suo popolo</a:t>
            </a:r>
          </a:p>
          <a:p>
            <a:pPr marL="800100" lvl="1" indent="-342900">
              <a:buFont typeface="Arial" pitchFamily="34" charset="0"/>
              <a:buChar char="•"/>
            </a:pPr>
            <a:r>
              <a:rPr lang="it-IT" b="1" dirty="0" smtClean="0">
                <a:latin typeface="Calibri" pitchFamily="34" charset="0"/>
                <a:cs typeface="Calibri" pitchFamily="34" charset="0"/>
              </a:rPr>
              <a:t>alla base della negazione c’è l’esigenza della libertà: voglio che ciò che faccio sia lecito, allora rifiuto di credere che Dio sia qui per dirmi il contrario.</a:t>
            </a:r>
          </a:p>
          <a:p>
            <a:pPr marL="0" lvl="1"/>
            <a:endParaRPr lang="it-IT" sz="1000" b="1" dirty="0" smtClean="0">
              <a:latin typeface="Calibri" pitchFamily="34" charset="0"/>
              <a:cs typeface="Calibri" pitchFamily="34" charset="0"/>
            </a:endParaRPr>
          </a:p>
          <a:p>
            <a:pPr marL="355600" lvl="1" indent="-355600">
              <a:buAutoNum type="arabicPeriod" startAt="2"/>
            </a:pPr>
            <a:r>
              <a:rPr lang="it-IT" b="1" dirty="0" smtClean="0">
                <a:latin typeface="Calibri" pitchFamily="34" charset="0"/>
                <a:cs typeface="Calibri" pitchFamily="34" charset="0"/>
              </a:rPr>
              <a:t>Geremia (10,25) parla di «</a:t>
            </a:r>
            <a:r>
              <a:rPr lang="it-IT" b="1" i="1" dirty="0" smtClean="0">
                <a:latin typeface="Calibri" pitchFamily="34" charset="0"/>
                <a:cs typeface="Calibri" pitchFamily="34" charset="0"/>
              </a:rPr>
              <a:t>genti che non conoscono Dio</a:t>
            </a:r>
            <a:r>
              <a:rPr lang="it-IT" b="1" dirty="0" smtClean="0">
                <a:latin typeface="Calibri" pitchFamily="34" charset="0"/>
                <a:cs typeface="Calibri" pitchFamily="34" charset="0"/>
              </a:rPr>
              <a:t>»; Paolo (</a:t>
            </a:r>
            <a:r>
              <a:rPr lang="it-IT" b="1" dirty="0" err="1" smtClean="0">
                <a:latin typeface="Calibri" pitchFamily="34" charset="0"/>
                <a:cs typeface="Calibri" pitchFamily="34" charset="0"/>
              </a:rPr>
              <a:t>Ef</a:t>
            </a:r>
            <a:r>
              <a:rPr lang="it-IT" b="1" dirty="0" smtClean="0">
                <a:latin typeface="Calibri" pitchFamily="34" charset="0"/>
                <a:cs typeface="Calibri" pitchFamily="34" charset="0"/>
              </a:rPr>
              <a:t> 2,12) ricorda che ci sono popoli «</a:t>
            </a:r>
            <a:r>
              <a:rPr lang="it-IT" b="1" i="1" dirty="0" smtClean="0">
                <a:latin typeface="Calibri" pitchFamily="34" charset="0"/>
                <a:cs typeface="Calibri" pitchFamily="34" charset="0"/>
              </a:rPr>
              <a:t>senza Dio in questo mondo</a:t>
            </a:r>
            <a:r>
              <a:rPr lang="it-IT" b="1" dirty="0" smtClean="0">
                <a:latin typeface="Calibri" pitchFamily="34" charset="0"/>
                <a:cs typeface="Calibri" pitchFamily="34" charset="0"/>
              </a:rPr>
              <a:t>»</a:t>
            </a:r>
          </a:p>
          <a:p>
            <a:pPr marL="742950" lvl="2" indent="-285750">
              <a:buFont typeface="Arial" pitchFamily="34" charset="0"/>
              <a:buChar char="•"/>
            </a:pPr>
            <a:r>
              <a:rPr lang="it-IT" b="1" dirty="0" smtClean="0">
                <a:latin typeface="Calibri" pitchFamily="34" charset="0"/>
                <a:cs typeface="Calibri" pitchFamily="34" charset="0"/>
              </a:rPr>
              <a:t>Israele è il popolo di Dio perché «conosce» Dio, cioè «</a:t>
            </a:r>
            <a:r>
              <a:rPr lang="it-IT" b="1" i="1" dirty="0" smtClean="0">
                <a:latin typeface="Calibri" pitchFamily="34" charset="0"/>
                <a:cs typeface="Calibri" pitchFamily="34" charset="0"/>
              </a:rPr>
              <a:t>cammina con lui</a:t>
            </a:r>
            <a:r>
              <a:rPr lang="it-IT" b="1" dirty="0" smtClean="0">
                <a:latin typeface="Calibri" pitchFamily="34" charset="0"/>
                <a:cs typeface="Calibri" pitchFamily="34" charset="0"/>
              </a:rPr>
              <a:t>»;</a:t>
            </a:r>
          </a:p>
          <a:p>
            <a:pPr marL="742950" lvl="2" indent="-285750">
              <a:buFont typeface="Arial" pitchFamily="34" charset="0"/>
              <a:buChar char="•"/>
            </a:pPr>
            <a:r>
              <a:rPr lang="it-IT" b="1" dirty="0" smtClean="0">
                <a:latin typeface="Calibri" pitchFamily="34" charset="0"/>
                <a:cs typeface="Calibri" pitchFamily="34" charset="0"/>
              </a:rPr>
              <a:t>i popoli «senza Dio» «</a:t>
            </a:r>
            <a:r>
              <a:rPr lang="it-IT" b="1" i="1" dirty="0" smtClean="0">
                <a:latin typeface="Calibri" pitchFamily="34" charset="0"/>
                <a:cs typeface="Calibri" pitchFamily="34" charset="0"/>
              </a:rPr>
              <a:t>giacciono nelle tenebre e nell’ombra di morte</a:t>
            </a:r>
            <a:r>
              <a:rPr lang="it-IT" b="1" dirty="0" smtClean="0">
                <a:latin typeface="Calibri" pitchFamily="34" charset="0"/>
                <a:cs typeface="Calibri" pitchFamily="34" charset="0"/>
              </a:rPr>
              <a:t>» (Lc 1,79);</a:t>
            </a:r>
          </a:p>
          <a:p>
            <a:pPr marL="742950" lvl="2" indent="-285750">
              <a:buFont typeface="Arial" pitchFamily="34" charset="0"/>
              <a:buChar char="•"/>
            </a:pPr>
            <a:r>
              <a:rPr lang="it-IT" b="1" dirty="0" smtClean="0">
                <a:latin typeface="Calibri" pitchFamily="34" charset="0"/>
                <a:cs typeface="Calibri" pitchFamily="34" charset="0"/>
              </a:rPr>
              <a:t>il «popolo senza Dio» è destinato a riapparire nella storia.</a:t>
            </a:r>
          </a:p>
          <a:p>
            <a:pPr marL="742950" lvl="2" indent="-285750">
              <a:buFont typeface="Arial" pitchFamily="34" charset="0"/>
              <a:buChar char="•"/>
            </a:pPr>
            <a:endParaRPr lang="it-IT" sz="1000" b="1" dirty="0">
              <a:latin typeface="Calibri" pitchFamily="34" charset="0"/>
              <a:cs typeface="Calibri" pitchFamily="34" charset="0"/>
            </a:endParaRPr>
          </a:p>
          <a:p>
            <a:pPr marL="355600" lvl="2" indent="-355600"/>
            <a:r>
              <a:rPr lang="it-IT" b="1" dirty="0" smtClean="0">
                <a:latin typeface="Calibri" pitchFamily="34" charset="0"/>
                <a:cs typeface="Calibri" pitchFamily="34" charset="0"/>
              </a:rPr>
              <a:t>3.	«</a:t>
            </a:r>
            <a:r>
              <a:rPr lang="it-IT" b="1" i="1" dirty="0">
                <a:latin typeface="Calibri" pitchFamily="34" charset="0"/>
                <a:cs typeface="Calibri" pitchFamily="34" charset="0"/>
              </a:rPr>
              <a:t>Tuttavia per costoro leggero è il rimprovero</a:t>
            </a:r>
            <a:r>
              <a:rPr lang="it-IT" b="1" i="1" dirty="0" smtClean="0">
                <a:latin typeface="Calibri" pitchFamily="34" charset="0"/>
                <a:cs typeface="Calibri" pitchFamily="34" charset="0"/>
              </a:rPr>
              <a:t>,  perché </a:t>
            </a:r>
            <a:r>
              <a:rPr lang="it-IT" b="1" i="1" dirty="0">
                <a:latin typeface="Calibri" pitchFamily="34" charset="0"/>
                <a:cs typeface="Calibri" pitchFamily="34" charset="0"/>
              </a:rPr>
              <a:t>essi facilmente s’ingannano</a:t>
            </a:r>
            <a:r>
              <a:rPr lang="it-IT" b="1" i="1" dirty="0">
                <a:latin typeface="Calibri" pitchFamily="34" charset="0"/>
                <a:cs typeface="Calibri" pitchFamily="34" charset="0"/>
              </a:rPr>
              <a:t/>
            </a:r>
            <a:br>
              <a:rPr lang="it-IT" b="1" i="1" dirty="0">
                <a:latin typeface="Calibri" pitchFamily="34" charset="0"/>
                <a:cs typeface="Calibri" pitchFamily="34" charset="0"/>
              </a:rPr>
            </a:br>
            <a:r>
              <a:rPr lang="it-IT" b="1" i="1" dirty="0">
                <a:latin typeface="Calibri" pitchFamily="34" charset="0"/>
                <a:cs typeface="Calibri" pitchFamily="34" charset="0"/>
              </a:rPr>
              <a:t>cercando Dio e volendolo </a:t>
            </a:r>
            <a:r>
              <a:rPr lang="it-IT" b="1" i="1" dirty="0" smtClean="0">
                <a:latin typeface="Calibri" pitchFamily="34" charset="0"/>
                <a:cs typeface="Calibri" pitchFamily="34" charset="0"/>
              </a:rPr>
              <a:t>trovare. Vivendo </a:t>
            </a:r>
            <a:r>
              <a:rPr lang="it-IT" b="1" i="1" dirty="0">
                <a:latin typeface="Calibri" pitchFamily="34" charset="0"/>
                <a:cs typeface="Calibri" pitchFamily="34" charset="0"/>
              </a:rPr>
              <a:t>in mezzo alle sue opere, ricercano con </a:t>
            </a:r>
            <a:r>
              <a:rPr lang="it-IT" b="1" i="1" dirty="0" smtClean="0">
                <a:latin typeface="Calibri" pitchFamily="34" charset="0"/>
                <a:cs typeface="Calibri" pitchFamily="34" charset="0"/>
              </a:rPr>
              <a:t>cura e </a:t>
            </a:r>
            <a:r>
              <a:rPr lang="it-IT" b="1" i="1" dirty="0">
                <a:latin typeface="Calibri" pitchFamily="34" charset="0"/>
                <a:cs typeface="Calibri" pitchFamily="34" charset="0"/>
              </a:rPr>
              <a:t>si lasciano prendere </a:t>
            </a:r>
            <a:r>
              <a:rPr lang="it-IT" b="1" i="1" dirty="0" smtClean="0">
                <a:latin typeface="Calibri" pitchFamily="34" charset="0"/>
                <a:cs typeface="Calibri" pitchFamily="34" charset="0"/>
              </a:rPr>
              <a:t>dall’apparenza perché </a:t>
            </a:r>
            <a:r>
              <a:rPr lang="it-IT" b="1" i="1" dirty="0">
                <a:latin typeface="Calibri" pitchFamily="34" charset="0"/>
                <a:cs typeface="Calibri" pitchFamily="34" charset="0"/>
              </a:rPr>
              <a:t>le cose viste sono belle</a:t>
            </a:r>
            <a:r>
              <a:rPr lang="it-IT" b="1" i="1" dirty="0" smtClean="0">
                <a:latin typeface="Calibri" pitchFamily="34" charset="0"/>
                <a:cs typeface="Calibri" pitchFamily="34" charset="0"/>
              </a:rPr>
              <a:t>. Neppure </a:t>
            </a:r>
            <a:r>
              <a:rPr lang="it-IT" b="1" i="1" dirty="0">
                <a:latin typeface="Calibri" pitchFamily="34" charset="0"/>
                <a:cs typeface="Calibri" pitchFamily="34" charset="0"/>
              </a:rPr>
              <a:t>costoro però sono scusabili</a:t>
            </a:r>
            <a:r>
              <a:rPr lang="it-IT" b="1" i="1" dirty="0" smtClean="0">
                <a:latin typeface="Calibri" pitchFamily="34" charset="0"/>
                <a:cs typeface="Calibri" pitchFamily="34" charset="0"/>
              </a:rPr>
              <a:t>, perché</a:t>
            </a:r>
            <a:r>
              <a:rPr lang="it-IT" b="1" i="1" dirty="0">
                <a:latin typeface="Calibri" pitchFamily="34" charset="0"/>
                <a:cs typeface="Calibri" pitchFamily="34" charset="0"/>
              </a:rPr>
              <a:t>, se sono riusciti a conoscere </a:t>
            </a:r>
            <a:r>
              <a:rPr lang="it-IT" b="1" i="1" dirty="0" smtClean="0">
                <a:latin typeface="Calibri" pitchFamily="34" charset="0"/>
                <a:cs typeface="Calibri" pitchFamily="34" charset="0"/>
              </a:rPr>
              <a:t>tanto da </a:t>
            </a:r>
            <a:r>
              <a:rPr lang="it-IT" b="1" i="1" dirty="0">
                <a:latin typeface="Calibri" pitchFamily="34" charset="0"/>
                <a:cs typeface="Calibri" pitchFamily="34" charset="0"/>
              </a:rPr>
              <a:t>poter esplorare il mondo</a:t>
            </a:r>
            <a:r>
              <a:rPr lang="it-IT" b="1" i="1" dirty="0" smtClean="0">
                <a:latin typeface="Calibri" pitchFamily="34" charset="0"/>
                <a:cs typeface="Calibri" pitchFamily="34" charset="0"/>
              </a:rPr>
              <a:t>, come </a:t>
            </a:r>
            <a:r>
              <a:rPr lang="it-IT" b="1" i="1" dirty="0">
                <a:latin typeface="Calibri" pitchFamily="34" charset="0"/>
                <a:cs typeface="Calibri" pitchFamily="34" charset="0"/>
              </a:rPr>
              <a:t>mai non ne hanno trovato più facilmente il sovrano</a:t>
            </a:r>
            <a:r>
              <a:rPr lang="it-IT" b="1" i="1" dirty="0" smtClean="0">
                <a:latin typeface="Calibri" pitchFamily="34" charset="0"/>
                <a:cs typeface="Calibri" pitchFamily="34" charset="0"/>
              </a:rPr>
              <a:t>?</a:t>
            </a:r>
            <a:r>
              <a:rPr lang="it-IT" b="1" dirty="0" smtClean="0">
                <a:latin typeface="Calibri" pitchFamily="34" charset="0"/>
                <a:cs typeface="Calibri" pitchFamily="34" charset="0"/>
              </a:rPr>
              <a:t>» (</a:t>
            </a:r>
            <a:r>
              <a:rPr lang="it-IT" b="1" dirty="0" err="1" smtClean="0">
                <a:latin typeface="Calibri" pitchFamily="34" charset="0"/>
                <a:cs typeface="Calibri" pitchFamily="34" charset="0"/>
              </a:rPr>
              <a:t>Sap</a:t>
            </a:r>
            <a:r>
              <a:rPr lang="it-IT" b="1" dirty="0" smtClean="0">
                <a:latin typeface="Calibri" pitchFamily="34" charset="0"/>
                <a:cs typeface="Calibri" pitchFamily="34" charset="0"/>
              </a:rPr>
              <a:t> 13,6-8).</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10231929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116632"/>
            <a:ext cx="8496944" cy="6463308"/>
          </a:xfrm>
          <a:prstGeom prst="rect">
            <a:avLst/>
          </a:prstGeom>
          <a:noFill/>
        </p:spPr>
        <p:txBody>
          <a:bodyPr wrap="square" rtlCol="0">
            <a:spAutoFit/>
          </a:bodyPr>
          <a:lstStyle/>
          <a:p>
            <a:r>
              <a:rPr lang="it-IT" b="1" dirty="0" smtClean="0">
                <a:latin typeface="Calibri" pitchFamily="34" charset="0"/>
                <a:cs typeface="Calibri" pitchFamily="34" charset="0"/>
              </a:rPr>
              <a:t>L’uomo, che è immagine di Dio, non può non trovare Dio sotto il tenue velo delle sue opere, accessibile a una pronta deduzione; l’uomo, però, può rifiutarsi di riconoscerlo! Questi «uomini di scienza» sono il prototipo di quelli del tempo moderno.</a:t>
            </a:r>
          </a:p>
          <a:p>
            <a:endParaRPr lang="it-IT" b="1" dirty="0">
              <a:latin typeface="Calibri" pitchFamily="34" charset="0"/>
              <a:cs typeface="Calibri" pitchFamily="34" charset="0"/>
            </a:endParaRPr>
          </a:p>
          <a:p>
            <a:r>
              <a:rPr lang="it-IT" b="1" dirty="0" smtClean="0">
                <a:latin typeface="Calibri" pitchFamily="34" charset="0"/>
                <a:cs typeface="Calibri" pitchFamily="34" charset="0"/>
              </a:rPr>
              <a:t>Torna ancora la domanda:</a:t>
            </a:r>
          </a:p>
          <a:p>
            <a:pPr marL="355600"/>
            <a:r>
              <a:rPr lang="it-IT" b="1" dirty="0" smtClean="0">
                <a:solidFill>
                  <a:srgbClr val="C00000"/>
                </a:solidFill>
                <a:latin typeface="Calibri" pitchFamily="34" charset="0"/>
                <a:cs typeface="Calibri" pitchFamily="34" charset="0"/>
              </a:rPr>
              <a:t>l’ateismo è una posizione intellettuale alla quale si può arrivare con il ragionamento, o è una libera scelta che impegna tutto l’essere?</a:t>
            </a:r>
          </a:p>
          <a:p>
            <a:endParaRPr lang="it-IT" b="1" dirty="0">
              <a:latin typeface="Calibri" pitchFamily="34" charset="0"/>
              <a:cs typeface="Calibri" pitchFamily="34" charset="0"/>
            </a:endParaRPr>
          </a:p>
          <a:p>
            <a:r>
              <a:rPr lang="it-IT" b="1" dirty="0" smtClean="0">
                <a:latin typeface="Calibri" pitchFamily="34" charset="0"/>
                <a:cs typeface="Calibri" pitchFamily="34" charset="0"/>
              </a:rPr>
              <a:t>La risposta della Bibbia è inequivocabile:</a:t>
            </a:r>
          </a:p>
          <a:p>
            <a:pPr marL="355600"/>
            <a:r>
              <a:rPr lang="it-IT" b="1" dirty="0" smtClean="0">
                <a:solidFill>
                  <a:srgbClr val="C00000"/>
                </a:solidFill>
                <a:latin typeface="Calibri" pitchFamily="34" charset="0"/>
                <a:cs typeface="Calibri" pitchFamily="34" charset="0"/>
              </a:rPr>
              <a:t>l’uomo senza Dio, sotto qualsiasi forma, è in malafede… non ha un’esistenza autentica</a:t>
            </a:r>
            <a:r>
              <a:rPr lang="it-IT" b="1" dirty="0" smtClean="0">
                <a:latin typeface="Calibri" pitchFamily="34" charset="0"/>
                <a:cs typeface="Calibri" pitchFamily="34" charset="0"/>
              </a:rPr>
              <a:t>; si rifiuta di riconoscere la realtà della situazione umana rifiutandosi di riconoscere Dio, che è presente nella situazione costituendo l’intero significato di questa situazione. (</a:t>
            </a:r>
            <a:r>
              <a:rPr lang="it-IT" b="1" dirty="0" err="1" smtClean="0">
                <a:latin typeface="Calibri" pitchFamily="34" charset="0"/>
                <a:cs typeface="Calibri" pitchFamily="34" charset="0"/>
              </a:rPr>
              <a:t>cfr</a:t>
            </a:r>
            <a:r>
              <a:rPr lang="it-IT" b="1" dirty="0" smtClean="0">
                <a:latin typeface="Calibri" pitchFamily="34" charset="0"/>
                <a:cs typeface="Calibri" pitchFamily="34" charset="0"/>
              </a:rPr>
              <a:t> </a:t>
            </a:r>
            <a:r>
              <a:rPr lang="it-IT" b="1" dirty="0" smtClean="0">
                <a:solidFill>
                  <a:srgbClr val="C00000"/>
                </a:solidFill>
                <a:latin typeface="Calibri" pitchFamily="34" charset="0"/>
                <a:cs typeface="Calibri" pitchFamily="34" charset="0"/>
              </a:rPr>
              <a:t>Sartre che considera l’ateismo come la decisione radicale</a:t>
            </a:r>
            <a:r>
              <a:rPr lang="it-IT" b="1" dirty="0" smtClean="0">
                <a:latin typeface="Calibri" pitchFamily="34" charset="0"/>
                <a:cs typeface="Calibri" pitchFamily="34" charset="0"/>
              </a:rPr>
              <a:t>). </a:t>
            </a:r>
          </a:p>
          <a:p>
            <a:pPr marL="355600"/>
            <a:endParaRPr lang="it-IT" b="1" dirty="0">
              <a:latin typeface="Calibri" pitchFamily="34" charset="0"/>
              <a:cs typeface="Calibri" pitchFamily="34" charset="0"/>
            </a:endParaRPr>
          </a:p>
          <a:p>
            <a:pPr marL="355600"/>
            <a:r>
              <a:rPr lang="it-IT" b="1" dirty="0" smtClean="0">
                <a:latin typeface="Calibri" pitchFamily="34" charset="0"/>
                <a:cs typeface="Calibri" pitchFamily="34" charset="0"/>
              </a:rPr>
              <a:t>Il voler essere ateo è un voler essere uomo, e voler essere uomo è lottare per essere Dio. Ed è da questo punto di vista che ci accostiamo al problema dell’uomo senza Dio così come appare nella storia più vicina a noi.</a:t>
            </a:r>
          </a:p>
          <a:p>
            <a:pPr marL="355600"/>
            <a:endParaRPr lang="it-IT" b="1" dirty="0">
              <a:latin typeface="Calibri" pitchFamily="34" charset="0"/>
              <a:cs typeface="Calibri" pitchFamily="34" charset="0"/>
            </a:endParaRPr>
          </a:p>
          <a:p>
            <a:pPr marL="355600"/>
            <a:r>
              <a:rPr lang="it-IT" b="1" dirty="0" smtClean="0">
                <a:latin typeface="Calibri" pitchFamily="34" charset="0"/>
                <a:cs typeface="Calibri" pitchFamily="34" charset="0"/>
              </a:rPr>
              <a:t>Due epoche principali:</a:t>
            </a:r>
          </a:p>
          <a:p>
            <a:pPr marL="698500" indent="-342900">
              <a:buAutoNum type="arabicParenR"/>
            </a:pPr>
            <a:r>
              <a:rPr lang="it-IT" b="1" dirty="0" smtClean="0">
                <a:latin typeface="Calibri" pitchFamily="34" charset="0"/>
                <a:cs typeface="Calibri" pitchFamily="34" charset="0"/>
              </a:rPr>
              <a:t>inizia nel XV sec. con il nascere dell’</a:t>
            </a:r>
            <a:r>
              <a:rPr lang="it-IT" b="1" i="1" dirty="0" smtClean="0">
                <a:solidFill>
                  <a:srgbClr val="C00000"/>
                </a:solidFill>
                <a:latin typeface="Calibri" pitchFamily="34" charset="0"/>
                <a:cs typeface="Calibri" pitchFamily="34" charset="0"/>
              </a:rPr>
              <a:t>esprit </a:t>
            </a:r>
            <a:r>
              <a:rPr lang="it-IT" b="1" i="1" dirty="0" err="1" smtClean="0">
                <a:solidFill>
                  <a:srgbClr val="C00000"/>
                </a:solidFill>
                <a:latin typeface="Calibri" pitchFamily="34" charset="0"/>
                <a:cs typeface="Calibri" pitchFamily="34" charset="0"/>
              </a:rPr>
              <a:t>la</a:t>
            </a:r>
            <a:r>
              <a:rPr lang="it-IT" b="1" i="1" dirty="0" err="1" smtClean="0">
                <a:solidFill>
                  <a:srgbClr val="C00000"/>
                </a:solidFill>
                <a:latin typeface="Calibri"/>
                <a:cs typeface="Calibri"/>
              </a:rPr>
              <a:t>ïque</a:t>
            </a:r>
            <a:r>
              <a:rPr lang="it-IT" b="1" dirty="0" smtClean="0">
                <a:latin typeface="Calibri"/>
                <a:cs typeface="Calibri"/>
              </a:rPr>
              <a:t>, la mentalità laica, e continua fino al XIX sec.: è l’epoca moderna!</a:t>
            </a:r>
          </a:p>
          <a:p>
            <a:pPr marL="698500" indent="-342900">
              <a:buAutoNum type="arabicParenR"/>
            </a:pPr>
            <a:r>
              <a:rPr lang="it-IT" b="1" dirty="0" smtClean="0">
                <a:latin typeface="Calibri"/>
                <a:cs typeface="Calibri"/>
              </a:rPr>
              <a:t>ha inizio con </a:t>
            </a:r>
            <a:r>
              <a:rPr lang="it-IT" b="1" dirty="0" err="1" smtClean="0">
                <a:latin typeface="Calibri"/>
                <a:cs typeface="Calibri"/>
              </a:rPr>
              <a:t>Marx</a:t>
            </a:r>
            <a:r>
              <a:rPr lang="it-IT" b="1" dirty="0" smtClean="0">
                <a:latin typeface="Calibri"/>
                <a:cs typeface="Calibri"/>
              </a:rPr>
              <a:t> come filosofo e Nietzsche come profeta e dura ancora…: è l’epoca post-moderna</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13874647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260648"/>
            <a:ext cx="8496944" cy="6186309"/>
          </a:xfrm>
          <a:prstGeom prst="rect">
            <a:avLst/>
          </a:prstGeom>
          <a:noFill/>
        </p:spPr>
        <p:txBody>
          <a:bodyPr wrap="square" rtlCol="0">
            <a:spAutoFit/>
          </a:bodyPr>
          <a:lstStyle/>
          <a:p>
            <a:r>
              <a:rPr lang="it-IT" b="1" dirty="0" smtClean="0">
                <a:latin typeface="Calibri" pitchFamily="34" charset="0"/>
                <a:cs typeface="Calibri" pitchFamily="34" charset="0"/>
              </a:rPr>
              <a:t>L’epoca moderna presenta due tipi di uomini senza Dio (semplificando all’eccesso):</a:t>
            </a:r>
          </a:p>
          <a:p>
            <a:r>
              <a:rPr lang="it-IT" b="1" dirty="0">
                <a:latin typeface="Calibri" pitchFamily="34" charset="0"/>
                <a:cs typeface="Calibri" pitchFamily="34" charset="0"/>
              </a:rPr>
              <a:t>	</a:t>
            </a:r>
            <a:r>
              <a:rPr lang="it-IT" b="1" dirty="0" smtClean="0">
                <a:latin typeface="Calibri" pitchFamily="34" charset="0"/>
                <a:cs typeface="Calibri" pitchFamily="34" charset="0"/>
              </a:rPr>
              <a:t>1) l’uomo dell’ «</a:t>
            </a:r>
            <a:r>
              <a:rPr lang="it-IT" b="1" i="1" dirty="0" smtClean="0">
                <a:solidFill>
                  <a:srgbClr val="C00000"/>
                </a:solidFill>
                <a:latin typeface="Calibri" pitchFamily="34" charset="0"/>
                <a:cs typeface="Calibri" pitchFamily="34" charset="0"/>
              </a:rPr>
              <a:t>Accademia</a:t>
            </a:r>
            <a:r>
              <a:rPr lang="it-IT" b="1" dirty="0" smtClean="0">
                <a:latin typeface="Calibri" pitchFamily="34" charset="0"/>
                <a:cs typeface="Calibri" pitchFamily="34" charset="0"/>
              </a:rPr>
              <a:t>»: è il rappresentante del XVII-XVIII sec.;</a:t>
            </a:r>
          </a:p>
          <a:p>
            <a:pPr marL="1433513"/>
            <a:r>
              <a:rPr lang="it-IT" b="1" dirty="0" smtClean="0">
                <a:latin typeface="Calibri" pitchFamily="34" charset="0"/>
                <a:cs typeface="Calibri" pitchFamily="34" charset="0"/>
              </a:rPr>
              <a:t>la dinamica che sottende il suo ateismo è la volontà di comprendere e di spiegare il mondo senza Dio (mondo = natura, uomo, storia, società)</a:t>
            </a:r>
            <a:endParaRPr lang="it-IT" b="1" dirty="0">
              <a:latin typeface="Calibri" pitchFamily="34" charset="0"/>
              <a:cs typeface="Calibri" pitchFamily="34" charset="0"/>
            </a:endParaRPr>
          </a:p>
          <a:p>
            <a:r>
              <a:rPr lang="it-IT" b="1" dirty="0">
                <a:latin typeface="Calibri" pitchFamily="34" charset="0"/>
                <a:cs typeface="Calibri" pitchFamily="34" charset="0"/>
              </a:rPr>
              <a:t>	</a:t>
            </a:r>
            <a:r>
              <a:rPr lang="it-IT" b="1" dirty="0" smtClean="0">
                <a:latin typeface="Calibri" pitchFamily="34" charset="0"/>
                <a:cs typeface="Calibri" pitchFamily="34" charset="0"/>
              </a:rPr>
              <a:t>2) l’uomo della «</a:t>
            </a:r>
            <a:r>
              <a:rPr lang="it-IT" b="1" i="1" dirty="0" smtClean="0">
                <a:solidFill>
                  <a:srgbClr val="C00000"/>
                </a:solidFill>
                <a:latin typeface="Calibri" pitchFamily="34" charset="0"/>
                <a:cs typeface="Calibri" pitchFamily="34" charset="0"/>
              </a:rPr>
              <a:t>Piazza del Mercato</a:t>
            </a:r>
            <a:r>
              <a:rPr lang="it-IT" b="1" dirty="0" smtClean="0">
                <a:latin typeface="Calibri" pitchFamily="34" charset="0"/>
                <a:cs typeface="Calibri" pitchFamily="34" charset="0"/>
              </a:rPr>
              <a:t>»: è il rappresentante del sec. XIX:</a:t>
            </a:r>
          </a:p>
          <a:p>
            <a:pPr marL="1433513"/>
            <a:r>
              <a:rPr lang="it-IT" b="1" dirty="0" smtClean="0">
                <a:latin typeface="Calibri" pitchFamily="34" charset="0"/>
                <a:cs typeface="Calibri" pitchFamily="34" charset="0"/>
              </a:rPr>
              <a:t>la dinamica che sottende il suo ateismo è la semplice volontà di vivere e prosperare nel mondo senza Dio</a:t>
            </a:r>
            <a:endParaRPr lang="it-IT" b="1" dirty="0">
              <a:latin typeface="Calibri" pitchFamily="34" charset="0"/>
              <a:cs typeface="Calibri" pitchFamily="34" charset="0"/>
            </a:endParaRPr>
          </a:p>
          <a:p>
            <a:endParaRPr lang="it-IT" b="1" dirty="0">
              <a:latin typeface="Calibri" pitchFamily="34" charset="0"/>
              <a:cs typeface="Calibri" pitchFamily="34" charset="0"/>
            </a:endParaRPr>
          </a:p>
          <a:p>
            <a:r>
              <a:rPr lang="it-IT" b="1" dirty="0" smtClean="0">
                <a:latin typeface="Calibri" pitchFamily="34" charset="0"/>
                <a:cs typeface="Calibri" pitchFamily="34" charset="0"/>
              </a:rPr>
              <a:t>	L’</a:t>
            </a:r>
            <a:r>
              <a:rPr lang="it-IT" b="1" dirty="0" smtClean="0">
                <a:solidFill>
                  <a:srgbClr val="C00000"/>
                </a:solidFill>
                <a:latin typeface="Calibri" pitchFamily="34" charset="0"/>
                <a:cs typeface="Calibri" pitchFamily="34" charset="0"/>
              </a:rPr>
              <a:t>Illuminismo Francese </a:t>
            </a:r>
            <a:r>
              <a:rPr lang="it-IT" b="1" dirty="0" smtClean="0">
                <a:latin typeface="Calibri" pitchFamily="34" charset="0"/>
                <a:cs typeface="Calibri" pitchFamily="34" charset="0"/>
              </a:rPr>
              <a:t>conteneva anche una volontà «politica»</a:t>
            </a:r>
          </a:p>
          <a:p>
            <a:pPr marL="1433513"/>
            <a:r>
              <a:rPr lang="it-IT" b="1" dirty="0" smtClean="0">
                <a:latin typeface="Calibri" pitchFamily="34" charset="0"/>
                <a:cs typeface="Calibri" pitchFamily="34" charset="0"/>
              </a:rPr>
              <a:t>la polemica contro fede/religione aveva anche lo scopo di destabilizzare le istituzioni</a:t>
            </a:r>
          </a:p>
          <a:p>
            <a:pPr marL="1433513"/>
            <a:endParaRPr lang="it-IT" b="1" dirty="0">
              <a:latin typeface="Calibri" pitchFamily="34" charset="0"/>
              <a:cs typeface="Calibri" pitchFamily="34" charset="0"/>
            </a:endParaRPr>
          </a:p>
          <a:p>
            <a:pPr marL="285750" indent="-285750">
              <a:buFont typeface="Wingdings" pitchFamily="2" charset="2"/>
              <a:buChar char="v"/>
            </a:pPr>
            <a:r>
              <a:rPr lang="it-IT" b="1" u="sng" dirty="0" smtClean="0">
                <a:solidFill>
                  <a:srgbClr val="C00000"/>
                </a:solidFill>
                <a:latin typeface="Calibri" pitchFamily="34" charset="0"/>
                <a:cs typeface="Calibri" pitchFamily="34" charset="0"/>
              </a:rPr>
              <a:t>La genesi della volontà di ateismo dell’uomo dell’Accademia </a:t>
            </a:r>
          </a:p>
          <a:p>
            <a:r>
              <a:rPr lang="it-IT" b="1" dirty="0">
                <a:solidFill>
                  <a:srgbClr val="C00000"/>
                </a:solidFill>
                <a:latin typeface="Calibri" pitchFamily="34" charset="0"/>
                <a:cs typeface="Calibri" pitchFamily="34" charset="0"/>
              </a:rPr>
              <a:t>	</a:t>
            </a:r>
            <a:r>
              <a:rPr lang="it-IT" b="1" u="sng" dirty="0" smtClean="0">
                <a:solidFill>
                  <a:srgbClr val="C00000"/>
                </a:solidFill>
                <a:latin typeface="Calibri" pitchFamily="34" charset="0"/>
                <a:cs typeface="Calibri" pitchFamily="34" charset="0"/>
              </a:rPr>
              <a:t>&gt; tre avvenimenti intellettuali «medievali»…</a:t>
            </a:r>
          </a:p>
          <a:p>
            <a:endParaRPr lang="it-IT" b="1" dirty="0">
              <a:latin typeface="Calibri" pitchFamily="34" charset="0"/>
              <a:cs typeface="Calibri" pitchFamily="34" charset="0"/>
            </a:endParaRPr>
          </a:p>
          <a:p>
            <a:pPr marL="342900" indent="-342900">
              <a:buAutoNum type="arabicPeriod"/>
            </a:pPr>
            <a:r>
              <a:rPr lang="it-IT" b="1" dirty="0" smtClean="0">
                <a:latin typeface="Calibri" pitchFamily="34" charset="0"/>
                <a:cs typeface="Calibri" pitchFamily="34" charset="0"/>
              </a:rPr>
              <a:t>il passaggio del problema di Dio in un problema di natura filosofica (metafisico – gnoseologico – linguistico): è la separazione tra i due universi della fede e della ragione</a:t>
            </a:r>
          </a:p>
          <a:p>
            <a:pPr marL="342900" indent="-342900">
              <a:buAutoNum type="arabicPeriod"/>
            </a:pPr>
            <a:r>
              <a:rPr lang="it-IT" b="1" dirty="0" smtClean="0">
                <a:latin typeface="Calibri" pitchFamily="34" charset="0"/>
                <a:cs typeface="Calibri" pitchFamily="34" charset="0"/>
              </a:rPr>
              <a:t>l’integrazione tomista di Aristotele: Agostino considerava l’universo come il luogo dove l’uomo poteva cercare Dio, nelle impronte che lui aveva lasciato, Tommaso considera l’universo radicalmente distinto da Dio e con una propria autonomia. Non è quindi sbagliato per l’uomo voler penetrare i suoi segreti.</a:t>
            </a:r>
            <a:endParaRPr lang="it-IT" b="1" dirty="0">
              <a:latin typeface="Calibri" pitchFamily="34" charset="0"/>
              <a:cs typeface="Calibri" pitchFamily="34" charset="0"/>
            </a:endParaRPr>
          </a:p>
        </p:txBody>
      </p:sp>
      <p:sp>
        <p:nvSpPr>
          <p:cNvPr id="4" name="Mezza cornice 3"/>
          <p:cNvSpPr/>
          <p:nvPr/>
        </p:nvSpPr>
        <p:spPr>
          <a:xfrm>
            <a:off x="755576" y="2276872"/>
            <a:ext cx="504056" cy="432048"/>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 name="Mezza cornice 4"/>
          <p:cNvSpPr/>
          <p:nvPr/>
        </p:nvSpPr>
        <p:spPr>
          <a:xfrm rot="10800000">
            <a:off x="8244408" y="3140968"/>
            <a:ext cx="504056" cy="432048"/>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3120920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79512" y="400010"/>
            <a:ext cx="8496944" cy="5355312"/>
          </a:xfrm>
          <a:prstGeom prst="rect">
            <a:avLst/>
          </a:prstGeom>
          <a:noFill/>
        </p:spPr>
        <p:txBody>
          <a:bodyPr wrap="square" rtlCol="0">
            <a:spAutoFit/>
          </a:bodyPr>
          <a:lstStyle/>
          <a:p>
            <a:r>
              <a:rPr lang="it-IT" b="1" dirty="0" smtClean="0">
                <a:latin typeface="Calibri" pitchFamily="34" charset="0"/>
                <a:cs typeface="Calibri" pitchFamily="34" charset="0"/>
              </a:rPr>
              <a:t>Nel Medioevo c’era la convinzione che, tra le conclusioni valide del pensiero razionale e le dottrine della fede, non si potesse né dovesse effettuare alcun conflitto insolubile. L’era moderna, dopo aver separato la fede dalla ragione, si spinge oltre e decide che c’è un’unica forma di verità razionale e un unico metodo di ricerca.</a:t>
            </a:r>
          </a:p>
          <a:p>
            <a:endParaRPr lang="it-IT" b="1" dirty="0">
              <a:latin typeface="Calibri" pitchFamily="34" charset="0"/>
              <a:cs typeface="Calibri" pitchFamily="34" charset="0"/>
            </a:endParaRPr>
          </a:p>
          <a:p>
            <a:r>
              <a:rPr lang="it-IT" b="1" dirty="0" smtClean="0">
                <a:latin typeface="Calibri" pitchFamily="34" charset="0"/>
                <a:cs typeface="Calibri" pitchFamily="34" charset="0"/>
              </a:rPr>
              <a:t>Al razionalismo va aggiunto lo scientismo: se la metodologia scientifica è atea e se essa è l’unica metodologia l’intelletto non può raggiungere la verità trascendente: quindi non esiste Dio!</a:t>
            </a:r>
          </a:p>
          <a:p>
            <a:endParaRPr lang="it-IT" b="1" dirty="0">
              <a:latin typeface="Calibri" pitchFamily="34" charset="0"/>
              <a:cs typeface="Calibri" pitchFamily="34" charset="0"/>
            </a:endParaRPr>
          </a:p>
          <a:p>
            <a:r>
              <a:rPr lang="it-IT" b="1" dirty="0" smtClean="0">
                <a:latin typeface="Calibri" pitchFamily="34" charset="0"/>
                <a:cs typeface="Calibri" pitchFamily="34" charset="0"/>
              </a:rPr>
              <a:t>Si può parlare di Dio, ma fuori dell’Accademia e fuori da ogni luogo pubblico: il progetto moderno di spiegare il mondo senza Dio comporta necessariamente il progetto di spiegare Dio… per la moderna volontà atea, il problema consiste nello sbarazzarsi di Dio spiegandolo… e la cosa fu facile…</a:t>
            </a:r>
          </a:p>
          <a:p>
            <a:endParaRPr lang="it-IT" b="1" dirty="0">
              <a:latin typeface="Calibri" pitchFamily="34" charset="0"/>
              <a:cs typeface="Calibri" pitchFamily="34" charset="0"/>
            </a:endParaRPr>
          </a:p>
          <a:p>
            <a:r>
              <a:rPr lang="it-IT" b="1" dirty="0" smtClean="0">
                <a:latin typeface="Calibri" pitchFamily="34" charset="0"/>
                <a:cs typeface="Calibri" pitchFamily="34" charset="0"/>
              </a:rPr>
              <a:t>se Dio non ha nulla a che fare con l’intelletto, allora deve essere relegato nella fantasia: Dio è opera dell’immaginazione!</a:t>
            </a:r>
          </a:p>
          <a:p>
            <a:endParaRPr lang="it-IT" b="1" dirty="0">
              <a:latin typeface="Calibri" pitchFamily="34" charset="0"/>
              <a:cs typeface="Calibri" pitchFamily="34" charset="0"/>
            </a:endParaRPr>
          </a:p>
          <a:p>
            <a:r>
              <a:rPr lang="it-IT" b="1" dirty="0" smtClean="0">
                <a:latin typeface="Calibri" pitchFamily="34" charset="0"/>
                <a:cs typeface="Calibri" pitchFamily="34" charset="0"/>
              </a:rPr>
              <a:t>«Parlate pure di Dio, se volete, dice l’era moderna, ma vogliate ricordarvi che non parlate che di voi stessi.</a:t>
            </a:r>
          </a:p>
        </p:txBody>
      </p:sp>
    </p:spTree>
    <p:extLst>
      <p:ext uri="{BB962C8B-B14F-4D97-AF65-F5344CB8AC3E}">
        <p14:creationId xmlns:p14="http://schemas.microsoft.com/office/powerpoint/2010/main" val="21674346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400010"/>
            <a:ext cx="8496944" cy="5909310"/>
          </a:xfrm>
          <a:prstGeom prst="rect">
            <a:avLst/>
          </a:prstGeom>
          <a:noFill/>
        </p:spPr>
        <p:txBody>
          <a:bodyPr wrap="square" rtlCol="0">
            <a:spAutoFit/>
          </a:bodyPr>
          <a:lstStyle/>
          <a:p>
            <a:r>
              <a:rPr lang="it-IT" b="1" dirty="0" smtClean="0">
                <a:latin typeface="Calibri" pitchFamily="34" charset="0"/>
                <a:cs typeface="Calibri" pitchFamily="34" charset="0"/>
              </a:rPr>
              <a:t>3. la costruzione della problematica della creazione: è il problema della coesistenza e dell’agire insieme dell’infinito e del finito, del necessario e del contingente, dell’eterno e del temporale, dell’assoluto e del relativo. Questo problema ha due aspetti:</a:t>
            </a:r>
          </a:p>
          <a:p>
            <a:endParaRPr lang="it-IT" b="1" dirty="0">
              <a:latin typeface="Calibri" pitchFamily="34" charset="0"/>
              <a:cs typeface="Calibri" pitchFamily="34" charset="0"/>
            </a:endParaRPr>
          </a:p>
          <a:p>
            <a:pPr marL="1066800" indent="-342900">
              <a:buAutoNum type="alphaLcPeriod"/>
            </a:pPr>
            <a:r>
              <a:rPr lang="it-IT" b="1" dirty="0" smtClean="0">
                <a:latin typeface="Calibri" pitchFamily="34" charset="0"/>
                <a:cs typeface="Calibri" pitchFamily="34" charset="0"/>
              </a:rPr>
              <a:t>l’aspetto metafisico: se Dio è, e se è quello che è, come può esistere qualche cos’altro? L’età moderna ha deciso di scegliere tra due alternative realmente contrarie: o Dio o il mondo! Entrambe le scelte conducono all’ateismo!</a:t>
            </a:r>
          </a:p>
          <a:p>
            <a:pPr marL="1581150" lvl="1" indent="-400050">
              <a:buFont typeface="+mj-lt"/>
              <a:buAutoNum type="romanUcPeriod"/>
            </a:pPr>
            <a:r>
              <a:rPr lang="it-IT" b="1" dirty="0" smtClean="0">
                <a:latin typeface="Calibri" pitchFamily="34" charset="0"/>
                <a:cs typeface="Calibri" pitchFamily="34" charset="0"/>
              </a:rPr>
              <a:t>Esiste solo Dio &gt; il </a:t>
            </a:r>
            <a:r>
              <a:rPr lang="it-IT" b="1" i="1" dirty="0" smtClean="0">
                <a:latin typeface="Calibri" pitchFamily="34" charset="0"/>
                <a:cs typeface="Calibri" pitchFamily="34" charset="0"/>
              </a:rPr>
              <a:t>panteismo</a:t>
            </a:r>
            <a:r>
              <a:rPr lang="it-IT" b="1" dirty="0" smtClean="0">
                <a:latin typeface="Calibri" pitchFamily="34" charset="0"/>
                <a:cs typeface="Calibri" pitchFamily="34" charset="0"/>
              </a:rPr>
              <a:t>! Anche il mondo entra nella sfera del divino: se tutto è Dio, niente è Dio. Il </a:t>
            </a:r>
            <a:r>
              <a:rPr lang="it-IT" b="1" i="1" dirty="0" smtClean="0">
                <a:latin typeface="Calibri" pitchFamily="34" charset="0"/>
                <a:cs typeface="Calibri" pitchFamily="34" charset="0"/>
              </a:rPr>
              <a:t>panteismo</a:t>
            </a:r>
            <a:r>
              <a:rPr lang="it-IT" b="1" dirty="0" smtClean="0">
                <a:latin typeface="Calibri" pitchFamily="34" charset="0"/>
                <a:cs typeface="Calibri" pitchFamily="34" charset="0"/>
              </a:rPr>
              <a:t> è la negazione di Dio come creatore.</a:t>
            </a:r>
          </a:p>
          <a:p>
            <a:pPr marL="1581150" lvl="1" indent="-400050">
              <a:buFont typeface="+mj-lt"/>
              <a:buAutoNum type="romanUcPeriod"/>
            </a:pPr>
            <a:r>
              <a:rPr lang="it-IT" b="1" dirty="0" smtClean="0">
                <a:latin typeface="Calibri" pitchFamily="34" charset="0"/>
                <a:cs typeface="Calibri" pitchFamily="34" charset="0"/>
              </a:rPr>
              <a:t>Esiste solo il mondo &gt; il </a:t>
            </a:r>
            <a:r>
              <a:rPr lang="it-IT" b="1" i="1" dirty="0" smtClean="0">
                <a:latin typeface="Calibri" pitchFamily="34" charset="0"/>
                <a:cs typeface="Calibri" pitchFamily="34" charset="0"/>
              </a:rPr>
              <a:t>materialismo</a:t>
            </a:r>
            <a:r>
              <a:rPr lang="it-IT" b="1" dirty="0" smtClean="0">
                <a:latin typeface="Calibri" pitchFamily="34" charset="0"/>
                <a:cs typeface="Calibri" pitchFamily="34" charset="0"/>
              </a:rPr>
              <a:t>! Esso basta a spiegare se stesso: al di là di questo mondo, non esiste nulla. </a:t>
            </a:r>
          </a:p>
          <a:p>
            <a:pPr marL="1581150" lvl="1" indent="-400050">
              <a:buFont typeface="+mj-lt"/>
              <a:buAutoNum type="romanUcPeriod"/>
            </a:pPr>
            <a:r>
              <a:rPr lang="it-IT" b="1" dirty="0" smtClean="0">
                <a:latin typeface="Calibri" pitchFamily="34" charset="0"/>
                <a:cs typeface="Calibri" pitchFamily="34" charset="0"/>
              </a:rPr>
              <a:t>l’</a:t>
            </a:r>
            <a:r>
              <a:rPr lang="it-IT" b="1" i="1" dirty="0" smtClean="0">
                <a:latin typeface="Calibri" pitchFamily="34" charset="0"/>
                <a:cs typeface="Calibri" pitchFamily="34" charset="0"/>
              </a:rPr>
              <a:t>agnosticismo metafisico</a:t>
            </a:r>
            <a:r>
              <a:rPr lang="it-IT" b="1" dirty="0" smtClean="0">
                <a:latin typeface="Calibri" pitchFamily="34" charset="0"/>
                <a:cs typeface="Calibri" pitchFamily="34" charset="0"/>
              </a:rPr>
              <a:t> &gt; quello di Dio è un problema di cui non occuparsi «per principio»: l’agnostico si rifiuta di affermare che Dio «è», perché non può sapere «ciò» che Dio è… alla fin fine è un rifiuto a «pensare», un rifiuto alla «ricerca di Dio»</a:t>
            </a:r>
          </a:p>
          <a:p>
            <a:pPr marL="0" lvl="1"/>
            <a:endParaRPr lang="it-IT" b="1" dirty="0" smtClean="0">
              <a:latin typeface="Calibri" pitchFamily="34" charset="0"/>
              <a:cs typeface="Calibri" pitchFamily="34" charset="0"/>
            </a:endParaRPr>
          </a:p>
          <a:p>
            <a:pPr marL="0" lvl="1"/>
            <a:endParaRPr lang="it-IT" b="1" dirty="0">
              <a:latin typeface="Calibri" pitchFamily="34" charset="0"/>
              <a:cs typeface="Calibri" pitchFamily="34" charset="0"/>
            </a:endParaRPr>
          </a:p>
          <a:p>
            <a:pPr marL="1433513" lvl="1" indent="-1433513"/>
            <a:r>
              <a:rPr lang="it-IT" b="1" dirty="0" smtClean="0">
                <a:latin typeface="Calibri" pitchFamily="34" charset="0"/>
                <a:cs typeface="Calibri" pitchFamily="34" charset="0"/>
              </a:rPr>
              <a:t>	1796</a:t>
            </a:r>
          </a:p>
          <a:p>
            <a:pPr marL="1433513" lvl="1"/>
            <a:r>
              <a:rPr lang="it-IT" b="1" dirty="0" smtClean="0">
                <a:latin typeface="Calibri" pitchFamily="34" charset="0"/>
                <a:cs typeface="Calibri" pitchFamily="34" charset="0"/>
              </a:rPr>
              <a:t>Napoleone: «</a:t>
            </a:r>
            <a:r>
              <a:rPr lang="it-IT" b="1" i="1" dirty="0" smtClean="0">
                <a:latin typeface="Calibri" pitchFamily="34" charset="0"/>
                <a:cs typeface="Calibri" pitchFamily="34" charset="0"/>
              </a:rPr>
              <a:t>Non trovo nel vostro libro alcuna menzione di Dio</a:t>
            </a:r>
            <a:r>
              <a:rPr lang="it-IT" b="1" dirty="0" smtClean="0">
                <a:latin typeface="Calibri" pitchFamily="34" charset="0"/>
                <a:cs typeface="Calibri" pitchFamily="34" charset="0"/>
              </a:rPr>
              <a:t>»</a:t>
            </a:r>
            <a:endParaRPr lang="it-IT" b="1" dirty="0">
              <a:latin typeface="Calibri" pitchFamily="34" charset="0"/>
              <a:cs typeface="Calibri" pitchFamily="34" charset="0"/>
            </a:endParaRPr>
          </a:p>
          <a:p>
            <a:pPr marL="1433513" lvl="1"/>
            <a:r>
              <a:rPr lang="it-IT" b="1" dirty="0" smtClean="0">
                <a:latin typeface="Calibri" pitchFamily="34" charset="0"/>
                <a:cs typeface="Calibri" pitchFamily="34" charset="0"/>
              </a:rPr>
              <a:t>Pierre Simon Laplace: «</a:t>
            </a:r>
            <a:r>
              <a:rPr lang="it-IT" b="1" i="1" dirty="0" smtClean="0">
                <a:latin typeface="Calibri" pitchFamily="34" charset="0"/>
                <a:cs typeface="Calibri" pitchFamily="34" charset="0"/>
              </a:rPr>
              <a:t>Non avevo bisogno di questa ipotesi</a:t>
            </a:r>
            <a:endParaRPr lang="it-IT" b="1" dirty="0">
              <a:latin typeface="Calibri" pitchFamily="34" charset="0"/>
              <a:cs typeface="Calibri" pitchFamily="34" charset="0"/>
            </a:endParaRPr>
          </a:p>
        </p:txBody>
      </p:sp>
      <p:sp>
        <p:nvSpPr>
          <p:cNvPr id="3" name="Mezza cornice 2"/>
          <p:cNvSpPr/>
          <p:nvPr/>
        </p:nvSpPr>
        <p:spPr>
          <a:xfrm>
            <a:off x="1259632" y="5301208"/>
            <a:ext cx="504056" cy="432048"/>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4" name="Mezza cornice 3"/>
          <p:cNvSpPr/>
          <p:nvPr/>
        </p:nvSpPr>
        <p:spPr>
          <a:xfrm rot="10800000">
            <a:off x="7668344" y="6093296"/>
            <a:ext cx="504056" cy="432048"/>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1951912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116632"/>
            <a:ext cx="8496944" cy="6555641"/>
          </a:xfrm>
          <a:prstGeom prst="rect">
            <a:avLst/>
          </a:prstGeom>
          <a:noFill/>
        </p:spPr>
        <p:txBody>
          <a:bodyPr wrap="square" rtlCol="0">
            <a:spAutoFit/>
          </a:bodyPr>
          <a:lstStyle/>
          <a:p>
            <a:pPr marL="285750" indent="-285750">
              <a:buFont typeface="Wingdings" pitchFamily="2" charset="2"/>
              <a:buChar char="v"/>
            </a:pPr>
            <a:r>
              <a:rPr lang="it-IT" b="1" dirty="0" smtClean="0">
                <a:solidFill>
                  <a:srgbClr val="C00000"/>
                </a:solidFill>
                <a:latin typeface="Calibri" pitchFamily="34" charset="0"/>
                <a:cs typeface="Calibri" pitchFamily="34" charset="0"/>
              </a:rPr>
              <a:t>La volontà di ateismo dell’uomo del Mercato</a:t>
            </a:r>
          </a:p>
          <a:p>
            <a:endParaRPr lang="it-IT" sz="1000" b="1" dirty="0" smtClean="0">
              <a:latin typeface="Calibri" pitchFamily="34" charset="0"/>
              <a:cs typeface="Calibri" pitchFamily="34" charset="0"/>
            </a:endParaRPr>
          </a:p>
          <a:p>
            <a:r>
              <a:rPr lang="it-IT" b="1" dirty="0" smtClean="0">
                <a:latin typeface="Calibri" pitchFamily="34" charset="0"/>
                <a:cs typeface="Calibri" pitchFamily="34" charset="0"/>
              </a:rPr>
              <a:t>Dio non è necessario per il successo di un’impresa economica… il problema su Dio viene posto in termini più «popolari» piuttosto che in termini «aristocratici»… la strada per l’ateismo «proletario» delle masse e all’ateismo «indifferente» è ormai aperta! </a:t>
            </a:r>
          </a:p>
          <a:p>
            <a:endParaRPr lang="it-IT" sz="800" b="1" dirty="0">
              <a:latin typeface="Calibri" pitchFamily="34" charset="0"/>
              <a:cs typeface="Calibri" pitchFamily="34" charset="0"/>
            </a:endParaRPr>
          </a:p>
          <a:p>
            <a:r>
              <a:rPr lang="it-IT" b="1" dirty="0" smtClean="0">
                <a:latin typeface="Calibri" pitchFamily="34" charset="0"/>
                <a:cs typeface="Calibri" pitchFamily="34" charset="0"/>
              </a:rPr>
              <a:t>È questa la matrice del marxismo!</a:t>
            </a:r>
          </a:p>
          <a:p>
            <a:endParaRPr lang="it-IT" sz="800" b="1" dirty="0">
              <a:latin typeface="Calibri" pitchFamily="34" charset="0"/>
              <a:cs typeface="Calibri" pitchFamily="34" charset="0"/>
            </a:endParaRPr>
          </a:p>
          <a:p>
            <a:r>
              <a:rPr lang="it-IT" b="1" dirty="0" smtClean="0">
                <a:latin typeface="Calibri" pitchFamily="34" charset="0"/>
                <a:cs typeface="Calibri" pitchFamily="34" charset="0"/>
              </a:rPr>
              <a:t> </a:t>
            </a:r>
          </a:p>
          <a:p>
            <a:pPr marL="641350" indent="-285750">
              <a:buFont typeface="Wingdings" pitchFamily="2" charset="2"/>
              <a:buChar char="v"/>
            </a:pPr>
            <a:r>
              <a:rPr lang="it-IT" b="1" dirty="0" smtClean="0">
                <a:solidFill>
                  <a:srgbClr val="C00000"/>
                </a:solidFill>
                <a:latin typeface="Calibri" pitchFamily="34" charset="0"/>
                <a:cs typeface="Calibri" pitchFamily="34" charset="0"/>
              </a:rPr>
              <a:t>La volontà di ateismo dell’uomo di Città &gt; l’ateismo politico (anticlericalismo)</a:t>
            </a:r>
            <a:endParaRPr lang="it-IT" b="1" dirty="0">
              <a:solidFill>
                <a:srgbClr val="C00000"/>
              </a:solidFill>
              <a:latin typeface="Calibri" pitchFamily="34" charset="0"/>
              <a:cs typeface="Calibri" pitchFamily="34" charset="0"/>
            </a:endParaRPr>
          </a:p>
          <a:p>
            <a:endParaRPr lang="it-IT" sz="800" b="1" dirty="0">
              <a:latin typeface="Calibri" pitchFamily="34" charset="0"/>
              <a:cs typeface="Calibri" pitchFamily="34" charset="0"/>
            </a:endParaRPr>
          </a:p>
          <a:p>
            <a:pPr marL="641350" indent="-285750">
              <a:buFont typeface="Wingdings"/>
              <a:buChar char="Ø"/>
            </a:pPr>
            <a:r>
              <a:rPr lang="it-IT" b="1" dirty="0" smtClean="0">
                <a:latin typeface="Calibri" pitchFamily="34" charset="0"/>
                <a:cs typeface="Calibri" pitchFamily="34" charset="0"/>
              </a:rPr>
              <a:t>duplice postulato</a:t>
            </a:r>
          </a:p>
          <a:p>
            <a:pPr marL="1098550" lvl="1" indent="-285750">
              <a:buFont typeface="Wingdings"/>
              <a:buChar char="Ø"/>
            </a:pPr>
            <a:r>
              <a:rPr lang="it-IT" b="1" dirty="0" smtClean="0">
                <a:latin typeface="Calibri" pitchFamily="34" charset="0"/>
                <a:cs typeface="Calibri" pitchFamily="34" charset="0"/>
              </a:rPr>
              <a:t>il «dogma» dell’indivisibilità e dell’</a:t>
            </a:r>
            <a:r>
              <a:rPr lang="it-IT" b="1" dirty="0" err="1" smtClean="0">
                <a:latin typeface="Calibri" pitchFamily="34" charset="0"/>
                <a:cs typeface="Calibri" pitchFamily="34" charset="0"/>
              </a:rPr>
              <a:t>onnicompetenza</a:t>
            </a:r>
            <a:r>
              <a:rPr lang="it-IT" b="1" dirty="0" smtClean="0">
                <a:latin typeface="Calibri" pitchFamily="34" charset="0"/>
                <a:cs typeface="Calibri" pitchFamily="34" charset="0"/>
              </a:rPr>
              <a:t> dello Sovrano</a:t>
            </a:r>
          </a:p>
          <a:p>
            <a:pPr marL="1098550" lvl="1" indent="-285750">
              <a:buFont typeface="Wingdings"/>
              <a:buChar char="Ø"/>
            </a:pPr>
            <a:r>
              <a:rPr lang="it-IT" b="1" dirty="0" smtClean="0">
                <a:latin typeface="Calibri" pitchFamily="34" charset="0"/>
                <a:cs typeface="Calibri" pitchFamily="34" charset="0"/>
              </a:rPr>
              <a:t>il «dogma» della separazione della Chiesa dallo Stato</a:t>
            </a:r>
          </a:p>
          <a:p>
            <a:pPr marL="1098550" lvl="1" indent="-285750">
              <a:buFont typeface="Wingdings"/>
              <a:buChar char="Ø"/>
            </a:pPr>
            <a:r>
              <a:rPr lang="it-IT" b="1" dirty="0" smtClean="0">
                <a:latin typeface="Calibri" pitchFamily="34" charset="0"/>
                <a:cs typeface="Calibri" pitchFamily="34" charset="0"/>
              </a:rPr>
              <a:t>il «dogma» che la religione e la fede sono una questione puramente privata</a:t>
            </a:r>
          </a:p>
          <a:p>
            <a:pPr marL="1098550" lvl="1" indent="-285750">
              <a:buFont typeface="Wingdings"/>
              <a:buChar char="Ø"/>
            </a:pPr>
            <a:r>
              <a:rPr lang="it-IT" b="1" dirty="0" smtClean="0">
                <a:latin typeface="Calibri" pitchFamily="34" charset="0"/>
                <a:cs typeface="Calibri" pitchFamily="34" charset="0"/>
              </a:rPr>
              <a:t>il «dogma» che la vita pubblica è per definizione «senza Dio»</a:t>
            </a:r>
          </a:p>
          <a:p>
            <a:pPr marL="1098550" lvl="1" indent="-285750">
              <a:buFont typeface="Wingdings"/>
              <a:buChar char="Ø"/>
            </a:pPr>
            <a:r>
              <a:rPr lang="it-IT" b="1" dirty="0" smtClean="0">
                <a:latin typeface="Calibri" pitchFamily="34" charset="0"/>
                <a:cs typeface="Calibri" pitchFamily="34" charset="0"/>
              </a:rPr>
              <a:t>Dio può abitare «nel cuore del singolo», ma non «in mezzo al popolo»</a:t>
            </a:r>
          </a:p>
          <a:p>
            <a:pPr marL="812800" lvl="1"/>
            <a:endParaRPr lang="it-IT" sz="800" b="1" dirty="0">
              <a:latin typeface="Calibri" pitchFamily="34" charset="0"/>
              <a:cs typeface="Calibri" pitchFamily="34" charset="0"/>
            </a:endParaRPr>
          </a:p>
          <a:p>
            <a:pPr marL="633413" lvl="1" indent="-285750">
              <a:buFont typeface="Wingdings"/>
              <a:buChar char="Ø"/>
            </a:pPr>
            <a:r>
              <a:rPr lang="it-IT" b="1" dirty="0" smtClean="0">
                <a:latin typeface="Calibri" pitchFamily="34" charset="0"/>
                <a:cs typeface="Calibri" pitchFamily="34" charset="0"/>
              </a:rPr>
              <a:t>ponte con l’età «post-moderna»</a:t>
            </a:r>
          </a:p>
          <a:p>
            <a:pPr marL="1090613" lvl="2" indent="-285750">
              <a:buFont typeface="Wingdings"/>
              <a:buChar char="Ø"/>
            </a:pPr>
            <a:r>
              <a:rPr lang="it-IT" b="1" dirty="0" smtClean="0">
                <a:latin typeface="Calibri" pitchFamily="34" charset="0"/>
                <a:cs typeface="Calibri" pitchFamily="34" charset="0"/>
              </a:rPr>
              <a:t>la volontà politica di ateismo assume la forma di una negazione del Dio della storia (finora era stata negata l’esistenza del Dio del «cosmo»)</a:t>
            </a:r>
          </a:p>
          <a:p>
            <a:pPr marL="1090613" lvl="2" indent="-285750">
              <a:buFont typeface="Wingdings"/>
              <a:buChar char="Ø"/>
            </a:pPr>
            <a:r>
              <a:rPr lang="it-IT" b="1" dirty="0" smtClean="0">
                <a:latin typeface="Calibri" pitchFamily="34" charset="0"/>
                <a:cs typeface="Calibri" pitchFamily="34" charset="0"/>
              </a:rPr>
              <a:t>la democrazia totalitaria nata dall’Illuminismo e dalla Rivoluzione Francese, proprio per il suo ateismo, è progenitrice diretta della dittatura comunista totalitaria nata dal marxismo…</a:t>
            </a:r>
          </a:p>
          <a:p>
            <a:pPr marL="1090613" lvl="2" indent="-285750">
              <a:buFont typeface="Wingdings"/>
              <a:buChar char="Ø"/>
            </a:pPr>
            <a:r>
              <a:rPr lang="it-IT" b="1" dirty="0" smtClean="0">
                <a:latin typeface="Calibri" pitchFamily="34" charset="0"/>
                <a:cs typeface="Calibri" pitchFamily="34" charset="0"/>
              </a:rPr>
              <a:t>rivestito dell’armatura del potere grazie alla incorporazione in uno Stato… fa da ponte con la situazione della post-modernità…</a:t>
            </a:r>
          </a:p>
        </p:txBody>
      </p:sp>
      <p:sp>
        <p:nvSpPr>
          <p:cNvPr id="3" name="Mezza cornice 2"/>
          <p:cNvSpPr/>
          <p:nvPr/>
        </p:nvSpPr>
        <p:spPr>
          <a:xfrm>
            <a:off x="431540" y="2060848"/>
            <a:ext cx="504056" cy="432048"/>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4" name="Mezza cornice 3"/>
          <p:cNvSpPr/>
          <p:nvPr/>
        </p:nvSpPr>
        <p:spPr>
          <a:xfrm rot="10800000">
            <a:off x="8316416" y="6237312"/>
            <a:ext cx="504056" cy="432048"/>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6703202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116632"/>
            <a:ext cx="8856984" cy="6340197"/>
          </a:xfrm>
          <a:prstGeom prst="rect">
            <a:avLst/>
          </a:prstGeom>
          <a:noFill/>
        </p:spPr>
        <p:txBody>
          <a:bodyPr wrap="square" rtlCol="0">
            <a:spAutoFit/>
          </a:bodyPr>
          <a:lstStyle/>
          <a:p>
            <a:pPr marL="285750" indent="-285750">
              <a:buFont typeface="Wingdings" pitchFamily="2" charset="2"/>
              <a:buChar char="v"/>
            </a:pPr>
            <a:r>
              <a:rPr lang="it-IT" b="1" dirty="0" smtClean="0">
                <a:solidFill>
                  <a:srgbClr val="C00000"/>
                </a:solidFill>
                <a:latin typeface="Calibri" pitchFamily="34" charset="0"/>
                <a:cs typeface="Calibri" pitchFamily="34" charset="0"/>
              </a:rPr>
              <a:t>L’uomo senza Dio dell’epoca post-moderna</a:t>
            </a:r>
          </a:p>
          <a:p>
            <a:endParaRPr lang="it-IT" sz="1000" b="1" dirty="0" smtClean="0">
              <a:latin typeface="Calibri" pitchFamily="34" charset="0"/>
              <a:cs typeface="Calibri" pitchFamily="34" charset="0"/>
            </a:endParaRPr>
          </a:p>
          <a:p>
            <a:pPr algn="ctr"/>
            <a:r>
              <a:rPr lang="it-IT" b="1" dirty="0" smtClean="0">
                <a:latin typeface="Calibri" pitchFamily="34" charset="0"/>
                <a:cs typeface="Calibri" pitchFamily="34" charset="0"/>
              </a:rPr>
              <a:t>Post-modernità = suggerisce l’idea della continuità nella diversità (</a:t>
            </a:r>
            <a:r>
              <a:rPr lang="it-IT" b="1" dirty="0" err="1" smtClean="0">
                <a:latin typeface="Calibri" pitchFamily="34" charset="0"/>
                <a:cs typeface="Calibri" pitchFamily="34" charset="0"/>
              </a:rPr>
              <a:t>sociatà</a:t>
            </a:r>
            <a:r>
              <a:rPr lang="it-IT" b="1" dirty="0" smtClean="0">
                <a:latin typeface="Calibri" pitchFamily="34" charset="0"/>
                <a:cs typeface="Calibri" pitchFamily="34" charset="0"/>
              </a:rPr>
              <a:t> «liquida»</a:t>
            </a:r>
          </a:p>
          <a:p>
            <a:pPr algn="ctr"/>
            <a:endParaRPr lang="it-IT" b="1" dirty="0">
              <a:latin typeface="Calibri" pitchFamily="34" charset="0"/>
              <a:cs typeface="Calibri" pitchFamily="34" charset="0"/>
            </a:endParaRPr>
          </a:p>
          <a:p>
            <a:pPr marL="1363663" indent="-285750">
              <a:buFont typeface="Wingdings" pitchFamily="2" charset="2"/>
              <a:buChar char="Ø"/>
            </a:pPr>
            <a:r>
              <a:rPr lang="it-IT" b="1" dirty="0" smtClean="0">
                <a:solidFill>
                  <a:srgbClr val="C00000"/>
                </a:solidFill>
                <a:latin typeface="Calibri" pitchFamily="34" charset="0"/>
                <a:cs typeface="Calibri" pitchFamily="34" charset="0"/>
              </a:rPr>
              <a:t>L’uomo senza Dio della «rivoluzione mondiale comunista»</a:t>
            </a:r>
          </a:p>
          <a:p>
            <a:pPr marL="1363663" indent="-285750">
              <a:buFont typeface="Wingdings" pitchFamily="2" charset="2"/>
              <a:buChar char="Ø"/>
            </a:pPr>
            <a:r>
              <a:rPr lang="it-IT" b="1" dirty="0" smtClean="0">
                <a:solidFill>
                  <a:srgbClr val="C00000"/>
                </a:solidFill>
                <a:latin typeface="Calibri" pitchFamily="34" charset="0"/>
                <a:cs typeface="Calibri" pitchFamily="34" charset="0"/>
              </a:rPr>
              <a:t>L’uomo senza Dio del «Teatro»</a:t>
            </a:r>
          </a:p>
          <a:p>
            <a:pPr marL="1363663" indent="-285750">
              <a:buFont typeface="Wingdings" pitchFamily="2" charset="2"/>
              <a:buChar char="Ø"/>
            </a:pPr>
            <a:endParaRPr lang="it-IT" b="1" dirty="0">
              <a:solidFill>
                <a:srgbClr val="C00000"/>
              </a:solidFill>
              <a:latin typeface="Calibri" pitchFamily="34" charset="0"/>
              <a:cs typeface="Calibri" pitchFamily="34" charset="0"/>
            </a:endParaRPr>
          </a:p>
          <a:p>
            <a:pPr marL="342900" indent="-342900">
              <a:buAutoNum type="arabicPeriod"/>
            </a:pPr>
            <a:r>
              <a:rPr lang="it-IT" b="1" dirty="0" smtClean="0">
                <a:latin typeface="Calibri" pitchFamily="34" charset="0"/>
                <a:cs typeface="Calibri" pitchFamily="34" charset="0"/>
              </a:rPr>
              <a:t>Si tratta di una «collettività» (classe/partito): qui non c’è solo la volontà di comprendere il mondo senza Dio, ma la volontà di «trasformare» il mondo (</a:t>
            </a:r>
            <a:r>
              <a:rPr lang="it-IT" b="1" dirty="0" smtClean="0">
                <a:solidFill>
                  <a:srgbClr val="C00000"/>
                </a:solidFill>
                <a:latin typeface="Calibri" pitchFamily="34" charset="0"/>
                <a:cs typeface="Calibri" pitchFamily="34" charset="0"/>
              </a:rPr>
              <a:t>= tutto il sistema di produzione materiale e di relazioni umane che il lavoro dell’uomo produce</a:t>
            </a:r>
            <a:r>
              <a:rPr lang="it-IT" b="1" dirty="0" smtClean="0">
                <a:latin typeface="Calibri" pitchFamily="34" charset="0"/>
                <a:cs typeface="Calibri" pitchFamily="34" charset="0"/>
              </a:rPr>
              <a:t>): la «natura» per </a:t>
            </a:r>
            <a:r>
              <a:rPr lang="it-IT" b="1" dirty="0" err="1" smtClean="0">
                <a:latin typeface="Calibri" pitchFamily="34" charset="0"/>
                <a:cs typeface="Calibri" pitchFamily="34" charset="0"/>
              </a:rPr>
              <a:t>Marx</a:t>
            </a:r>
            <a:r>
              <a:rPr lang="it-IT" b="1" dirty="0" smtClean="0">
                <a:latin typeface="Calibri" pitchFamily="34" charset="0"/>
                <a:cs typeface="Calibri" pitchFamily="34" charset="0"/>
              </a:rPr>
              <a:t> è il «corpo inorganico» dell’uomo. Si vuole «trasformare» la natura e l’uomo non solo «senza Dio», ma «sopprimendolo».</a:t>
            </a:r>
          </a:p>
          <a:p>
            <a:pPr marL="342900" indent="-342900">
              <a:buAutoNum type="arabicPeriod"/>
            </a:pPr>
            <a:r>
              <a:rPr lang="it-IT" b="1" dirty="0" smtClean="0">
                <a:latin typeface="Calibri" pitchFamily="34" charset="0"/>
                <a:cs typeface="Calibri" pitchFamily="34" charset="0"/>
              </a:rPr>
              <a:t>«Teatro» = il mondo dell’immaginazione pubblica, delle impressioni comuni, dei sentimenti generalmente condivisi riguardo alle varie cose. </a:t>
            </a:r>
            <a:r>
              <a:rPr lang="it-IT" b="1" dirty="0" smtClean="0">
                <a:latin typeface="Calibri"/>
                <a:cs typeface="Calibri"/>
              </a:rPr>
              <a:t>È essenzialmente un mondo di fantasia e di emozione drammatica, che tuttavia serve da veicolo delle idee. Il «Teatro» è il progetto dell’uomo, che lui concretizza in gran parte per mezzo dell’arte (romanzo, il lavoro teatrale [teatro dell’assurdo], pittura…). Quest’uomo non è un filosofo nel senso classico… anzi è nemico della «metafisica»… la sua professione è la «fenomenologia», cioè la descrizione della «situazione» dell’uomo. L’uomo è una presenza, una specie di processo, un’esistenza, un continuo «venir fuori», un effettivo «essere-là-in-quel-momento»… . Quest’uomo non ha la volontà di capire il mondo, né di cambiarlo (il mondo è assurdo!)… il suo piano è far «ex-</a:t>
            </a:r>
            <a:r>
              <a:rPr lang="it-IT" b="1" dirty="0" err="1" smtClean="0">
                <a:latin typeface="Calibri"/>
                <a:cs typeface="Calibri"/>
              </a:rPr>
              <a:t>sistere</a:t>
            </a:r>
            <a:r>
              <a:rPr lang="it-IT" b="1" dirty="0" smtClean="0">
                <a:latin typeface="Calibri"/>
                <a:cs typeface="Calibri"/>
              </a:rPr>
              <a:t>» il mondo senza Dio… vuole «l’assenza» di Dio.</a:t>
            </a:r>
            <a:r>
              <a:rPr lang="it-IT" b="1" dirty="0" smtClean="0">
                <a:latin typeface="Calibri" pitchFamily="34" charset="0"/>
                <a:cs typeface="Calibri" pitchFamily="34" charset="0"/>
              </a:rPr>
              <a:t> </a:t>
            </a:r>
          </a:p>
        </p:txBody>
      </p:sp>
    </p:spTree>
    <p:extLst>
      <p:ext uri="{BB962C8B-B14F-4D97-AF65-F5344CB8AC3E}">
        <p14:creationId xmlns:p14="http://schemas.microsoft.com/office/powerpoint/2010/main" val="12378103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116632"/>
            <a:ext cx="8496944" cy="6678751"/>
          </a:xfrm>
          <a:prstGeom prst="rect">
            <a:avLst/>
          </a:prstGeom>
          <a:noFill/>
        </p:spPr>
        <p:txBody>
          <a:bodyPr wrap="square" rtlCol="0">
            <a:spAutoFit/>
          </a:bodyPr>
          <a:lstStyle/>
          <a:p>
            <a:r>
              <a:rPr lang="it-IT" sz="2400" b="1" dirty="0" smtClean="0">
                <a:solidFill>
                  <a:srgbClr val="C00000"/>
                </a:solidFill>
                <a:latin typeface="Calibri" pitchFamily="34" charset="0"/>
                <a:cs typeface="Calibri" pitchFamily="34" charset="0"/>
              </a:rPr>
              <a:t>Elementi comuni</a:t>
            </a:r>
          </a:p>
          <a:p>
            <a:endParaRPr lang="it-IT" sz="800" b="1" dirty="0">
              <a:latin typeface="Calibri" pitchFamily="34" charset="0"/>
              <a:cs typeface="Calibri" pitchFamily="34" charset="0"/>
            </a:endParaRPr>
          </a:p>
          <a:p>
            <a:pPr marL="342900" indent="-342900">
              <a:buAutoNum type="arabicPeriod"/>
            </a:pPr>
            <a:r>
              <a:rPr lang="it-IT" b="1" dirty="0" smtClean="0">
                <a:latin typeface="Calibri" pitchFamily="34" charset="0"/>
                <a:cs typeface="Calibri" pitchFamily="34" charset="0"/>
              </a:rPr>
              <a:t>condividono una medesima problematica: «</a:t>
            </a:r>
            <a:r>
              <a:rPr lang="it-IT" b="1" dirty="0" smtClean="0">
                <a:solidFill>
                  <a:srgbClr val="C00000"/>
                </a:solidFill>
                <a:latin typeface="Calibri" pitchFamily="34" charset="0"/>
                <a:cs typeface="Calibri" pitchFamily="34" charset="0"/>
              </a:rPr>
              <a:t>se Dio è, e se è quello che è, non solo il Creatore ma anche il Pantocrator, come può il mondo essere quello che è, il regno di tanti mali, il teatro dell’umana miseria?</a:t>
            </a:r>
            <a:r>
              <a:rPr lang="it-IT" b="1" dirty="0" smtClean="0">
                <a:latin typeface="Calibri" pitchFamily="34" charset="0"/>
                <a:cs typeface="Calibri" pitchFamily="34" charset="0"/>
              </a:rPr>
              <a:t>»</a:t>
            </a:r>
            <a:r>
              <a:rPr lang="it-IT" b="1" dirty="0" smtClean="0">
                <a:solidFill>
                  <a:srgbClr val="C00000"/>
                </a:solidFill>
                <a:latin typeface="Calibri" pitchFamily="34" charset="0"/>
                <a:cs typeface="Calibri" pitchFamily="34" charset="0"/>
              </a:rPr>
              <a:t> </a:t>
            </a:r>
            <a:r>
              <a:rPr lang="it-IT" b="1" dirty="0" smtClean="0">
                <a:latin typeface="Calibri" pitchFamily="34" charset="0"/>
                <a:cs typeface="Calibri" pitchFamily="34" charset="0"/>
              </a:rPr>
              <a:t>(cfr. Massa e </a:t>
            </a:r>
            <a:r>
              <a:rPr lang="it-IT" b="1" dirty="0" err="1" smtClean="0">
                <a:latin typeface="Calibri" pitchFamily="34" charset="0"/>
                <a:cs typeface="Calibri" pitchFamily="34" charset="0"/>
              </a:rPr>
              <a:t>Meriba</a:t>
            </a:r>
            <a:r>
              <a:rPr lang="it-IT" b="1" dirty="0" smtClean="0">
                <a:latin typeface="Calibri" pitchFamily="34" charset="0"/>
                <a:cs typeface="Calibri" pitchFamily="34" charset="0"/>
              </a:rPr>
              <a:t>). Davanti al problema del male è la libertà dell’uomo che viene messa alla prova: «</a:t>
            </a:r>
            <a:r>
              <a:rPr lang="it-IT" b="1" i="1" dirty="0" smtClean="0">
                <a:solidFill>
                  <a:srgbClr val="C00000"/>
                </a:solidFill>
                <a:latin typeface="Calibri" pitchFamily="34" charset="0"/>
                <a:cs typeface="Calibri" pitchFamily="34" charset="0"/>
              </a:rPr>
              <a:t>Dov’è il mio Dio? </a:t>
            </a:r>
            <a:r>
              <a:rPr lang="it-IT" b="1" i="1" dirty="0" smtClean="0">
                <a:solidFill>
                  <a:srgbClr val="C00000"/>
                </a:solidFill>
                <a:latin typeface="Calibri"/>
                <a:cs typeface="Calibri"/>
              </a:rPr>
              <a:t>È il Dio vivente, o no?</a:t>
            </a:r>
            <a:r>
              <a:rPr lang="it-IT" b="1" dirty="0" smtClean="0">
                <a:latin typeface="Calibri"/>
                <a:cs typeface="Calibri"/>
              </a:rPr>
              <a:t>».</a:t>
            </a:r>
          </a:p>
          <a:p>
            <a:pPr marL="342900" indent="-342900">
              <a:buAutoNum type="arabicPeriod"/>
            </a:pPr>
            <a:r>
              <a:rPr lang="it-IT" b="1" dirty="0" smtClean="0">
                <a:latin typeface="Calibri"/>
                <a:cs typeface="Calibri"/>
              </a:rPr>
              <a:t>entrambi accettano il mito della morte di Dio: «</a:t>
            </a:r>
            <a:r>
              <a:rPr lang="it-IT" b="1" i="1" dirty="0" smtClean="0">
                <a:solidFill>
                  <a:srgbClr val="C00000"/>
                </a:solidFill>
                <a:latin typeface="Calibri"/>
                <a:cs typeface="Calibri"/>
              </a:rPr>
              <a:t>In realtà questo vecchio Dio non vive più; egli è definitivamente morto</a:t>
            </a:r>
            <a:r>
              <a:rPr lang="it-IT" b="1" dirty="0" smtClean="0">
                <a:solidFill>
                  <a:srgbClr val="C00000"/>
                </a:solidFill>
                <a:latin typeface="Calibri"/>
                <a:cs typeface="Calibri"/>
              </a:rPr>
              <a:t>!</a:t>
            </a:r>
            <a:r>
              <a:rPr lang="it-IT" b="1" dirty="0" smtClean="0">
                <a:latin typeface="Calibri"/>
                <a:cs typeface="Calibri"/>
              </a:rPr>
              <a:t>» (Nietzsche, </a:t>
            </a:r>
            <a:r>
              <a:rPr lang="it-IT" b="1" i="1" dirty="0" err="1" smtClean="0">
                <a:latin typeface="Calibri"/>
                <a:cs typeface="Calibri"/>
              </a:rPr>
              <a:t>Also</a:t>
            </a:r>
            <a:r>
              <a:rPr lang="it-IT" b="1" i="1" dirty="0" smtClean="0">
                <a:latin typeface="Calibri"/>
                <a:cs typeface="Calibri"/>
              </a:rPr>
              <a:t> </a:t>
            </a:r>
            <a:r>
              <a:rPr lang="it-IT" b="1" i="1" dirty="0" err="1" smtClean="0">
                <a:latin typeface="Calibri"/>
                <a:cs typeface="Calibri"/>
              </a:rPr>
              <a:t>sprach</a:t>
            </a:r>
            <a:r>
              <a:rPr lang="it-IT" b="1" i="1" dirty="0" smtClean="0">
                <a:latin typeface="Calibri"/>
                <a:cs typeface="Calibri"/>
              </a:rPr>
              <a:t> Zarathustra</a:t>
            </a:r>
            <a:r>
              <a:rPr lang="it-IT" b="1" dirty="0" smtClean="0">
                <a:latin typeface="Calibri"/>
                <a:cs typeface="Calibri"/>
              </a:rPr>
              <a:t>). Prima bastava dire: «Dio non esiste!», ora si annuncia un fatto storico e si richiede all’uomo una decisione. Dio è sparito dalla storia e l’uomo deve scegliere se essere arbitro del suo mondo.</a:t>
            </a:r>
          </a:p>
          <a:p>
            <a:pPr marL="342900" indent="-342900">
              <a:buAutoNum type="arabicPeriod"/>
            </a:pPr>
            <a:r>
              <a:rPr lang="it-IT" b="1" dirty="0" smtClean="0">
                <a:latin typeface="Calibri"/>
                <a:cs typeface="Calibri"/>
              </a:rPr>
              <a:t>l’ateismo è un postulato – la tesi: il mito della morte di Dio ha la supremazia; se l’antitesi deve dimostrare la sua validità, tocca al cristiano (credente) far rinascere Dio, se può; tocca alla fede difendere la sua causa.</a:t>
            </a:r>
          </a:p>
          <a:p>
            <a:pPr marL="342900" indent="-342900">
              <a:buAutoNum type="arabicPeriod"/>
            </a:pPr>
            <a:r>
              <a:rPr lang="it-IT" b="1" dirty="0" smtClean="0">
                <a:latin typeface="Calibri"/>
                <a:cs typeface="Calibri"/>
              </a:rPr>
              <a:t>considerano Dio non come qualcosa di «superfluo», ma come una «minaccia» da combattere ed eliminare… Dio è una fantasia pericolosa! Non solo «senza-Dio», ma orgogliosamente «contro-Dio»</a:t>
            </a:r>
          </a:p>
          <a:p>
            <a:pPr marL="342900" indent="-342900">
              <a:buAutoNum type="arabicPeriod"/>
            </a:pPr>
            <a:r>
              <a:rPr lang="it-IT" b="1" dirty="0" smtClean="0">
                <a:latin typeface="Calibri"/>
                <a:cs typeface="Calibri"/>
              </a:rPr>
              <a:t>il fondamento della loro ostilità: se Dio è artefice della natura e signore della storia, Dio è nemico della libertà dell’uomo (= deve essere autonomia assoluta, altrimenti non è libertà!</a:t>
            </a:r>
          </a:p>
          <a:p>
            <a:pPr marL="342900" indent="-342900">
              <a:buAutoNum type="arabicPeriod"/>
            </a:pPr>
            <a:r>
              <a:rPr lang="it-IT" b="1" dirty="0" smtClean="0">
                <a:latin typeface="Calibri"/>
                <a:cs typeface="Calibri"/>
              </a:rPr>
              <a:t>la loro idea di libertà è estremamente concreta: l’uomo sarà davvero libero, quando sarà anche libero dal suo «corpo inorganico»: nella «società comunista» oppure nella «esistenza nell’assurdo»</a:t>
            </a:r>
            <a:endParaRPr lang="it-IT" b="1" dirty="0" smtClean="0">
              <a:latin typeface="Calibri" pitchFamily="34" charset="0"/>
              <a:cs typeface="Calibri" pitchFamily="34" charset="0"/>
            </a:endParaRPr>
          </a:p>
        </p:txBody>
      </p:sp>
    </p:spTree>
    <p:extLst>
      <p:ext uri="{BB962C8B-B14F-4D97-AF65-F5344CB8AC3E}">
        <p14:creationId xmlns:p14="http://schemas.microsoft.com/office/powerpoint/2010/main" val="3234604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188640"/>
            <a:ext cx="8064896" cy="6186309"/>
          </a:xfrm>
          <a:prstGeom prst="rect">
            <a:avLst/>
          </a:prstGeom>
          <a:noFill/>
        </p:spPr>
        <p:txBody>
          <a:bodyPr wrap="square" rtlCol="0">
            <a:spAutoFit/>
          </a:bodyPr>
          <a:lstStyle/>
          <a:p>
            <a:pPr marL="285750" lvl="2" indent="-285750" algn="just">
              <a:buFont typeface="Wingdings" pitchFamily="2" charset="2"/>
              <a:buChar char="v"/>
            </a:pPr>
            <a:r>
              <a:rPr lang="it-IT" b="1" dirty="0" smtClean="0">
                <a:latin typeface="Calibri" pitchFamily="34" charset="0"/>
                <a:cs typeface="Calibri" pitchFamily="34" charset="0"/>
              </a:rPr>
              <a:t>L’esperienza del sacro &gt; è qualcosa di intrinseco all’esperienza umana, un elemento fondamentale della struttura della coscienza;</a:t>
            </a:r>
          </a:p>
          <a:p>
            <a:pPr marL="0" lvl="2" algn="just"/>
            <a:endParaRPr lang="it-IT" b="1" dirty="0" smtClean="0">
              <a:latin typeface="Calibri" pitchFamily="34" charset="0"/>
              <a:cs typeface="Calibri" pitchFamily="34" charset="0"/>
            </a:endParaRPr>
          </a:p>
          <a:p>
            <a:pPr marL="285750" lvl="2" indent="-285750" algn="just">
              <a:buFont typeface="Wingdings" pitchFamily="2" charset="2"/>
              <a:buChar char="v"/>
            </a:pPr>
            <a:r>
              <a:rPr lang="it-IT" b="1" dirty="0" smtClean="0">
                <a:latin typeface="Calibri" pitchFamily="34" charset="0"/>
                <a:cs typeface="Calibri" pitchFamily="34" charset="0"/>
              </a:rPr>
              <a:t>Gli atti propri della religiosità &gt; la religiosità si presenta come un insieme organizzato di credenze: la vita ultraterrena, l’idea della remunerazione e del castigo;</a:t>
            </a:r>
          </a:p>
          <a:p>
            <a:pPr marL="0" lvl="2" algn="just"/>
            <a:endParaRPr lang="it-IT" b="1" dirty="0" smtClean="0">
              <a:latin typeface="Calibri" pitchFamily="34" charset="0"/>
              <a:cs typeface="Calibri" pitchFamily="34" charset="0"/>
            </a:endParaRPr>
          </a:p>
          <a:p>
            <a:pPr marL="285750" lvl="2" indent="-285750" algn="just">
              <a:buFont typeface="Wingdings" pitchFamily="2" charset="2"/>
              <a:buChar char="v"/>
            </a:pPr>
            <a:r>
              <a:rPr lang="it-IT" b="1" dirty="0" smtClean="0">
                <a:latin typeface="Calibri" pitchFamily="34" charset="0"/>
                <a:cs typeface="Calibri" pitchFamily="34" charset="0"/>
              </a:rPr>
              <a:t>La concettualizzazione della nozione di Dio &gt; l’Altro rispetto all’uomo, depositario di risposte alle domande cosmologiche ed esistenziali che l’uomo pone sull’origine e sul senso del mondo e della propria vita</a:t>
            </a:r>
          </a:p>
          <a:p>
            <a:pPr marL="285750" lvl="2" indent="-285750" algn="just">
              <a:buFont typeface="Wingdings" pitchFamily="2" charset="2"/>
              <a:buChar char="v"/>
            </a:pPr>
            <a:endParaRPr lang="it-IT" b="1" dirty="0">
              <a:latin typeface="Calibri" pitchFamily="34" charset="0"/>
              <a:cs typeface="Calibri" pitchFamily="34" charset="0"/>
            </a:endParaRPr>
          </a:p>
          <a:p>
            <a:pPr marL="285750" lvl="2" indent="-285750" algn="just">
              <a:buFont typeface="Wingdings" pitchFamily="2" charset="2"/>
              <a:buChar char="v"/>
            </a:pPr>
            <a:endParaRPr lang="it-IT" b="1" dirty="0" smtClean="0">
              <a:latin typeface="Calibri" pitchFamily="34" charset="0"/>
              <a:cs typeface="Calibri" pitchFamily="34" charset="0"/>
            </a:endParaRPr>
          </a:p>
          <a:p>
            <a:pPr marL="285750" lvl="2" indent="-285750" algn="just">
              <a:buFont typeface="Wingdings" pitchFamily="2" charset="2"/>
              <a:buChar char="v"/>
            </a:pPr>
            <a:r>
              <a:rPr lang="it-IT" b="1" dirty="0" smtClean="0">
                <a:latin typeface="Calibri" pitchFamily="34" charset="0"/>
                <a:cs typeface="Calibri" pitchFamily="34" charset="0"/>
              </a:rPr>
              <a:t>Esistono legami evidenti fra religiosità e rapporto dell’uomo con la natura: questa gli fa cogliere i suoi limiti, suscitando sentimenti di timore e di incertezza, ma favorendo anche la contemplazione.</a:t>
            </a:r>
          </a:p>
          <a:p>
            <a:pPr marL="285750" lvl="2" indent="-285750" algn="just">
              <a:buFont typeface="Wingdings" pitchFamily="2" charset="2"/>
              <a:buChar char="v"/>
            </a:pPr>
            <a:r>
              <a:rPr lang="it-IT" b="1" dirty="0" smtClean="0">
                <a:latin typeface="Calibri" pitchFamily="34" charset="0"/>
                <a:cs typeface="Calibri" pitchFamily="34" charset="0"/>
              </a:rPr>
              <a:t>Esistono legami precisi con le varie fasi della vita: dalla nascita alla morte.</a:t>
            </a:r>
          </a:p>
          <a:p>
            <a:pPr marL="285750" lvl="2" indent="-285750" algn="just">
              <a:buFont typeface="Wingdings" pitchFamily="2" charset="2"/>
              <a:buChar char="v"/>
            </a:pPr>
            <a:r>
              <a:rPr lang="it-IT" b="1" dirty="0" smtClean="0">
                <a:latin typeface="Calibri" pitchFamily="34" charset="0"/>
                <a:cs typeface="Calibri" pitchFamily="34" charset="0"/>
              </a:rPr>
              <a:t>Esistono legami fra religione e prassi etico-sociale della comunità umana.</a:t>
            </a:r>
          </a:p>
          <a:p>
            <a:pPr marL="285750" lvl="2" indent="-285750" algn="just">
              <a:buFont typeface="Wingdings" pitchFamily="2" charset="2"/>
              <a:buChar char="v"/>
            </a:pPr>
            <a:endParaRPr lang="it-IT" b="1" dirty="0">
              <a:latin typeface="Calibri" pitchFamily="34" charset="0"/>
              <a:cs typeface="Calibri" pitchFamily="34" charset="0"/>
            </a:endParaRPr>
          </a:p>
          <a:p>
            <a:pPr marL="285750" lvl="2" indent="-285750" algn="just">
              <a:buFont typeface="Wingdings" pitchFamily="2" charset="2"/>
              <a:buChar char="v"/>
            </a:pPr>
            <a:r>
              <a:rPr lang="it-IT" b="1" dirty="0" smtClean="0">
                <a:latin typeface="Calibri" pitchFamily="34" charset="0"/>
                <a:cs typeface="Calibri" pitchFamily="34" charset="0"/>
              </a:rPr>
              <a:t>Al pensiero teologico interessa richiamare quegli aspetti della religiosità umana che si collegano con una certa </a:t>
            </a:r>
            <a:r>
              <a:rPr lang="it-IT" b="1" i="1" dirty="0" smtClean="0">
                <a:latin typeface="Calibri" pitchFamily="34" charset="0"/>
                <a:cs typeface="Calibri" pitchFamily="34" charset="0"/>
              </a:rPr>
              <a:t>apertura</a:t>
            </a:r>
            <a:r>
              <a:rPr lang="it-IT" b="1" dirty="0" smtClean="0">
                <a:latin typeface="Calibri" pitchFamily="34" charset="0"/>
                <a:cs typeface="Calibri" pitchFamily="34" charset="0"/>
              </a:rPr>
              <a:t> dell’uomo ad un rapporto personale con l’Assoluto, e che coinvolgono anche una certa apertura ad una rivelazione della divinità.</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26776968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215924"/>
            <a:ext cx="8640960" cy="6309420"/>
          </a:xfrm>
          <a:prstGeom prst="rect">
            <a:avLst/>
          </a:prstGeom>
          <a:noFill/>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b="1" dirty="0" smtClean="0">
                <a:solidFill>
                  <a:srgbClr val="C00000"/>
                </a:solidFill>
                <a:latin typeface="Calibri" pitchFamily="34" charset="0"/>
                <a:cs typeface="Calibri" pitchFamily="34" charset="0"/>
              </a:rPr>
              <a:t>Osservazioni sull’uomo senza Dio della Rivoluzione comunista</a:t>
            </a:r>
          </a:p>
          <a:p>
            <a:endParaRPr lang="it-IT" sz="800" b="1" dirty="0">
              <a:latin typeface="Calibri" pitchFamily="34" charset="0"/>
              <a:cs typeface="Calibri" pitchFamily="34" charset="0"/>
            </a:endParaRPr>
          </a:p>
          <a:p>
            <a:pPr marL="342900" indent="-342900">
              <a:buAutoNum type="arabicPeriod"/>
            </a:pPr>
            <a:r>
              <a:rPr lang="it-IT" b="1" dirty="0" smtClean="0">
                <a:latin typeface="Calibri" pitchFamily="34" charset="0"/>
                <a:cs typeface="Calibri" pitchFamily="34" charset="0"/>
              </a:rPr>
              <a:t>la volontà di opporsi a Dio è fondata nel fatto sociale della miseria umana: è un ateismo di esasperazione diretto contro la condizione storica dell’uomo nell’era industriale. Se Dio tollera il male, non è Dio!</a:t>
            </a:r>
          </a:p>
          <a:p>
            <a:pPr marL="342900" indent="-342900">
              <a:buAutoNum type="arabicPeriod"/>
            </a:pPr>
            <a:r>
              <a:rPr lang="it-IT" b="1" dirty="0" smtClean="0">
                <a:latin typeface="Calibri" pitchFamily="34" charset="0"/>
                <a:cs typeface="Calibri" pitchFamily="34" charset="0"/>
              </a:rPr>
              <a:t>la volontà di libertà è nata dall’esasperazione marxista di fronte allo spettacolo della miseria umana: la libertà vera è il potere di costruire un mondo nuovo, di trasformare l’uomo e la società… senza miseria.</a:t>
            </a:r>
          </a:p>
          <a:p>
            <a:pPr marL="342900" indent="-342900">
              <a:buAutoNum type="arabicPeriod"/>
            </a:pPr>
            <a:r>
              <a:rPr lang="it-IT" b="1" dirty="0" smtClean="0">
                <a:latin typeface="Calibri" pitchFamily="34" charset="0"/>
                <a:cs typeface="Calibri" pitchFamily="34" charset="0"/>
              </a:rPr>
              <a:t>il nemico ultimo della libertà è Dio, il </a:t>
            </a:r>
            <a:r>
              <a:rPr lang="it-IT" b="1" i="1" dirty="0" smtClean="0">
                <a:latin typeface="Calibri" pitchFamily="34" charset="0"/>
                <a:cs typeface="Calibri" pitchFamily="34" charset="0"/>
              </a:rPr>
              <a:t>Pantocrator</a:t>
            </a:r>
            <a:r>
              <a:rPr lang="it-IT" b="1" dirty="0" smtClean="0">
                <a:latin typeface="Calibri" pitchFamily="34" charset="0"/>
                <a:cs typeface="Calibri" pitchFamily="34" charset="0"/>
              </a:rPr>
              <a:t>. La conoscenza di Dio in senso biblico è la principale fonte dell’alienazione dell’uomo, opposto della libertà. Dio diventa il «sospiro della creatura oppressa»… una mera illusione! (La religione è «l’oppio del popolo»). Anche la religione più «privata» ha sempre un valore «pubblico»: l’uomo non può dire neanche nel segreto del suo cuore: Dio è qui!. </a:t>
            </a:r>
          </a:p>
          <a:p>
            <a:pPr marL="1077913"/>
            <a:r>
              <a:rPr lang="it-IT" b="1" dirty="0" smtClean="0">
                <a:latin typeface="Calibri" pitchFamily="34" charset="0"/>
                <a:cs typeface="Calibri" pitchFamily="34" charset="0"/>
              </a:rPr>
              <a:t>«</a:t>
            </a:r>
            <a:r>
              <a:rPr lang="it-IT" b="1" i="1" dirty="0" smtClean="0">
                <a:latin typeface="Calibri" pitchFamily="34" charset="0"/>
                <a:cs typeface="Calibri" pitchFamily="34" charset="0"/>
              </a:rPr>
              <a:t>La religione è una questione ideologica; quindi è una questione che riguarda il partito; quindi è una questione pubblica; quindi va combattuta</a:t>
            </a:r>
            <a:r>
              <a:rPr lang="it-IT" b="1" dirty="0" smtClean="0">
                <a:latin typeface="Calibri" pitchFamily="34" charset="0"/>
                <a:cs typeface="Calibri" pitchFamily="34" charset="0"/>
              </a:rPr>
              <a:t>» (Lenin).</a:t>
            </a:r>
          </a:p>
          <a:p>
            <a:pPr marL="342900" indent="-342900">
              <a:buFont typeface="+mj-lt"/>
              <a:buAutoNum type="arabicPeriod" startAt="4"/>
            </a:pPr>
            <a:r>
              <a:rPr lang="it-IT" b="1" dirty="0" smtClean="0">
                <a:latin typeface="Calibri" pitchFamily="34" charset="0"/>
                <a:cs typeface="Calibri" pitchFamily="34" charset="0"/>
              </a:rPr>
              <a:t>il mito della morte di Dio è parte integrante dell’ideologia della Rivoluzione: quando l’uomo arriva a conoscersi grazie alla storia, quando capisce che è la creatura della storia e non di Dio… allora Dio è morto!</a:t>
            </a:r>
          </a:p>
          <a:p>
            <a:pPr marL="342900" indent="-342900">
              <a:buFont typeface="+mj-lt"/>
              <a:buAutoNum type="arabicPeriod" startAt="4"/>
            </a:pPr>
            <a:r>
              <a:rPr lang="it-IT" b="1" dirty="0" smtClean="0">
                <a:latin typeface="Calibri" pitchFamily="34" charset="0"/>
                <a:cs typeface="Calibri" pitchFamily="34" charset="0"/>
              </a:rPr>
              <a:t>l’uomo-contro-Dio ha come fine la soluzione del problema del male. Si può permettere il male – di fatto si può anche compiere deliberatamente – purché serva alla causa della Rivoluzione. Dalla miseria, permessa o inflitta, l’uomo-senza-Dio può trarre il bene…. la «terra promessa» è la «società comunista mondiale»… il nuovo Signore, però, è il partito!</a:t>
            </a:r>
            <a:endParaRPr lang="it-IT" b="1" i="1" dirty="0" smtClean="0">
              <a:latin typeface="Calibri" pitchFamily="34" charset="0"/>
              <a:cs typeface="Calibri" pitchFamily="34" charset="0"/>
            </a:endParaRPr>
          </a:p>
        </p:txBody>
      </p:sp>
    </p:spTree>
    <p:extLst>
      <p:ext uri="{BB962C8B-B14F-4D97-AF65-F5344CB8AC3E}">
        <p14:creationId xmlns:p14="http://schemas.microsoft.com/office/powerpoint/2010/main" val="20340201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79512" y="111978"/>
            <a:ext cx="8640960" cy="6740307"/>
          </a:xfrm>
          <a:prstGeom prst="rect">
            <a:avLst/>
          </a:prstGeom>
          <a:noFill/>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mj-lt"/>
              <a:buAutoNum type="arabicPeriod" startAt="5"/>
            </a:pPr>
            <a:r>
              <a:rPr lang="it-IT" b="1" dirty="0" smtClean="0">
                <a:latin typeface="Calibri" pitchFamily="34" charset="0"/>
                <a:cs typeface="Calibri" pitchFamily="34" charset="0"/>
              </a:rPr>
              <a:t>l’uomo della Rivoluzione ha una nuova e sicura fiducia in se stesso. Gli eredi di </a:t>
            </a:r>
            <a:r>
              <a:rPr lang="it-IT" b="1" dirty="0" err="1" smtClean="0">
                <a:latin typeface="Calibri" pitchFamily="34" charset="0"/>
                <a:cs typeface="Calibri" pitchFamily="34" charset="0"/>
              </a:rPr>
              <a:t>Marx</a:t>
            </a:r>
            <a:r>
              <a:rPr lang="it-IT" b="1" dirty="0" smtClean="0">
                <a:latin typeface="Calibri" pitchFamily="34" charset="0"/>
                <a:cs typeface="Calibri" pitchFamily="34" charset="0"/>
              </a:rPr>
              <a:t> hanno rivestito le idee del maestro dell’armatura del potere, nella forma di un grande Stato le cui risorse devono essere mobilitate al servizio del progresso della Rivoluzione stessa.. la storia ha bisogno di un padrone, e di conseguenza ha bisogno di un servo… in questo servizio l’uomo della Rivoluzione trova la radice più profonda della sua fiducia. </a:t>
            </a:r>
          </a:p>
          <a:p>
            <a:endParaRPr lang="it-IT" b="1" i="1" dirty="0">
              <a:latin typeface="Calibri" pitchFamily="34" charset="0"/>
              <a:cs typeface="Calibri" pitchFamily="34" charset="0"/>
            </a:endParaRPr>
          </a:p>
          <a:p>
            <a:r>
              <a:rPr lang="it-IT" b="1" dirty="0">
                <a:solidFill>
                  <a:srgbClr val="C00000"/>
                </a:solidFill>
                <a:latin typeface="Calibri" pitchFamily="34" charset="0"/>
                <a:cs typeface="Calibri" pitchFamily="34" charset="0"/>
              </a:rPr>
              <a:t>Osservazioni sull’uomo senza Dio </a:t>
            </a:r>
            <a:r>
              <a:rPr lang="it-IT" b="1" dirty="0" smtClean="0">
                <a:solidFill>
                  <a:srgbClr val="C00000"/>
                </a:solidFill>
                <a:latin typeface="Calibri" pitchFamily="34" charset="0"/>
                <a:cs typeface="Calibri" pitchFamily="34" charset="0"/>
              </a:rPr>
              <a:t>del Teatro</a:t>
            </a:r>
          </a:p>
          <a:p>
            <a:endParaRPr lang="it-IT" sz="800" b="1" i="1" dirty="0">
              <a:solidFill>
                <a:srgbClr val="C00000"/>
              </a:solidFill>
              <a:latin typeface="Calibri" pitchFamily="34" charset="0"/>
              <a:cs typeface="Calibri" pitchFamily="34" charset="0"/>
            </a:endParaRPr>
          </a:p>
          <a:p>
            <a:r>
              <a:rPr lang="it-IT" b="1" dirty="0" smtClean="0">
                <a:latin typeface="Calibri" pitchFamily="34" charset="0"/>
                <a:cs typeface="Calibri" pitchFamily="34" charset="0"/>
              </a:rPr>
              <a:t>Il modello può essere Jean-Paul Sartre &gt; parte dal mito della morte di Dio e si chiede se la fede che afferma questo concetto è vivibile: cerca di descrivere il mondo e l’uomo dai quali Dio è assente. </a:t>
            </a:r>
          </a:p>
          <a:p>
            <a:endParaRPr lang="it-IT" b="1" dirty="0">
              <a:latin typeface="Calibri" pitchFamily="34" charset="0"/>
              <a:cs typeface="Calibri" pitchFamily="34" charset="0"/>
            </a:endParaRPr>
          </a:p>
          <a:p>
            <a:pPr marL="342900" indent="-342900">
              <a:buAutoNum type="arabicPeriod"/>
            </a:pPr>
            <a:r>
              <a:rPr lang="it-IT" b="1" dirty="0" smtClean="0">
                <a:latin typeface="Calibri" pitchFamily="34" charset="0"/>
                <a:cs typeface="Calibri" pitchFamily="34" charset="0"/>
              </a:rPr>
              <a:t>la base non è il mondo delle idee, ma dei fatti: davanti sta il problema del male. </a:t>
            </a:r>
            <a:r>
              <a:rPr lang="it-IT" b="1" dirty="0" err="1" smtClean="0">
                <a:latin typeface="Calibri" pitchFamily="34" charset="0"/>
                <a:cs typeface="Calibri" pitchFamily="34" charset="0"/>
              </a:rPr>
              <a:t>Camus</a:t>
            </a:r>
            <a:r>
              <a:rPr lang="it-IT" b="1" dirty="0" smtClean="0">
                <a:latin typeface="Calibri" pitchFamily="34" charset="0"/>
                <a:cs typeface="Calibri" pitchFamily="34" charset="0"/>
              </a:rPr>
              <a:t> vede il mondo come un giardino chiuso, circondato dalla morte e, al di là della morte, il nulla. Ogni tanto la morte fa qualche scorribanda nel mondo e l’uomo si trova nell’ansia e nell’angoscia.</a:t>
            </a:r>
          </a:p>
          <a:p>
            <a:pPr marL="342900" indent="-342900">
              <a:buAutoNum type="arabicPeriod"/>
            </a:pPr>
            <a:r>
              <a:rPr lang="it-IT" b="1" dirty="0" smtClean="0">
                <a:latin typeface="Calibri" pitchFamily="34" charset="0"/>
                <a:cs typeface="Calibri" pitchFamily="34" charset="0"/>
              </a:rPr>
              <a:t>la libertà è ciò che l’uomo ha di essere l’ «inventore di se stesso» (Sartre), riconoscendo l’assurdità del mondo e di se stesso. La cosa va accettata senza la pretesa di voler cambiare qualcosa. Di fronte all’assurdità del mondo, l’uomo può fare solo una scelta: «essere-per-se-stesso». Ma questo significa essere Dio… è assurdo! </a:t>
            </a:r>
          </a:p>
          <a:p>
            <a:pPr marL="342900" indent="-342900">
              <a:buFontTx/>
              <a:buAutoNum type="arabicPeriod"/>
            </a:pPr>
            <a:r>
              <a:rPr lang="it-IT" b="1" dirty="0">
                <a:latin typeface="Calibri" pitchFamily="34" charset="0"/>
                <a:cs typeface="Calibri" pitchFamily="34" charset="0"/>
              </a:rPr>
              <a:t>non c’è nessuna intenzione di confutare l’esistenza di Dio. La domanda è semplice: «Dio è qui, con noi?», la risposta altrettanto semplice: «No!». Dio è assente, anzi è necessario che sia assente. Perché il Dio vivente è la morte dell’uomo</a:t>
            </a:r>
            <a:r>
              <a:rPr lang="it-IT" b="1" dirty="0" smtClean="0">
                <a:latin typeface="Calibri" pitchFamily="34" charset="0"/>
                <a:cs typeface="Calibri" pitchFamily="34" charset="0"/>
              </a:rPr>
              <a:t>!</a:t>
            </a:r>
            <a:endParaRPr lang="it-IT" b="1" dirty="0" smtClean="0">
              <a:latin typeface="Calibri" pitchFamily="34" charset="0"/>
              <a:cs typeface="Calibri" pitchFamily="34" charset="0"/>
            </a:endParaRPr>
          </a:p>
        </p:txBody>
      </p:sp>
    </p:spTree>
    <p:extLst>
      <p:ext uri="{BB962C8B-B14F-4D97-AF65-F5344CB8AC3E}">
        <p14:creationId xmlns:p14="http://schemas.microsoft.com/office/powerpoint/2010/main" val="22611643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88640"/>
            <a:ext cx="8496944" cy="6001643"/>
          </a:xfrm>
          <a:prstGeom prst="rect">
            <a:avLst/>
          </a:prstGeom>
        </p:spPr>
        <p:txBody>
          <a:bodyPr wrap="square">
            <a:spAutoFit/>
          </a:bodyPr>
          <a:lstStyle/>
          <a:p>
            <a:r>
              <a:rPr lang="it-IT" sz="2400" b="1" dirty="0" smtClean="0">
                <a:solidFill>
                  <a:srgbClr val="C00000"/>
                </a:solidFill>
                <a:latin typeface="Calibri" pitchFamily="34" charset="0"/>
                <a:cs typeface="Calibri" pitchFamily="34" charset="0"/>
              </a:rPr>
              <a:t>Conclusioni</a:t>
            </a:r>
          </a:p>
          <a:p>
            <a:endParaRPr lang="it-IT" b="1" dirty="0">
              <a:latin typeface="Calibri" pitchFamily="34" charset="0"/>
              <a:cs typeface="Calibri" pitchFamily="34" charset="0"/>
            </a:endParaRPr>
          </a:p>
          <a:p>
            <a:pPr marL="342900" indent="-342900">
              <a:buFont typeface="+mj-lt"/>
              <a:buAutoNum type="alphaUcPeriod"/>
            </a:pPr>
            <a:r>
              <a:rPr lang="it-IT" b="1" dirty="0" smtClean="0">
                <a:latin typeface="Calibri" pitchFamily="34" charset="0"/>
                <a:cs typeface="Calibri" pitchFamily="34" charset="0"/>
              </a:rPr>
              <a:t>Dal medioevo all’Accademia… su Dio si discuteva circa esistenza, essenza, conoscenza, linguaggio… il problema era «ciò che Dio è»… nel post-moderno: se Dio è morto perché discutere sulla sua conoscibilità… è sufficiente scegliere tra l’impegno a cambiare il mondo in nome della libertà dell’uomo, oppure accettare il mondo così com’è…</a:t>
            </a:r>
          </a:p>
          <a:p>
            <a:pPr marL="342900" indent="-342900">
              <a:buFont typeface="+mj-lt"/>
              <a:buAutoNum type="alphaUcPeriod"/>
            </a:pPr>
            <a:r>
              <a:rPr lang="it-IT" b="1" dirty="0" smtClean="0">
                <a:latin typeface="Calibri" pitchFamily="34" charset="0"/>
                <a:cs typeface="Calibri" pitchFamily="34" charset="0"/>
              </a:rPr>
              <a:t>il problema su Dio è riapparso nei termini in cui l’aveva posto la </a:t>
            </a:r>
            <a:r>
              <a:rPr lang="it-IT" b="1" i="1" dirty="0" err="1" smtClean="0">
                <a:latin typeface="Calibri" pitchFamily="34" charset="0"/>
                <a:cs typeface="Calibri" pitchFamily="34" charset="0"/>
              </a:rPr>
              <a:t>mens</a:t>
            </a:r>
            <a:r>
              <a:rPr lang="it-IT" b="1" i="1" dirty="0" smtClean="0">
                <a:latin typeface="Calibri" pitchFamily="34" charset="0"/>
                <a:cs typeface="Calibri" pitchFamily="34" charset="0"/>
              </a:rPr>
              <a:t> biblica</a:t>
            </a:r>
            <a:r>
              <a:rPr lang="it-IT" b="1" dirty="0" smtClean="0">
                <a:latin typeface="Calibri" pitchFamily="34" charset="0"/>
                <a:cs typeface="Calibri" pitchFamily="34" charset="0"/>
              </a:rPr>
              <a:t>: il problema viene posto sul piano storico-esistenziale… </a:t>
            </a:r>
          </a:p>
          <a:p>
            <a:pPr marL="342900" indent="-342900">
              <a:buFont typeface="+mj-lt"/>
              <a:buAutoNum type="alphaUcPeriod"/>
            </a:pPr>
            <a:endParaRPr lang="it-IT" b="1" i="1" dirty="0">
              <a:latin typeface="Calibri" pitchFamily="34" charset="0"/>
              <a:cs typeface="Calibri" pitchFamily="34" charset="0"/>
            </a:endParaRPr>
          </a:p>
          <a:p>
            <a:endParaRPr lang="it-IT" b="1" i="1" dirty="0" smtClean="0">
              <a:latin typeface="Calibri" pitchFamily="34" charset="0"/>
              <a:cs typeface="Calibri" pitchFamily="34" charset="0"/>
            </a:endParaRPr>
          </a:p>
          <a:p>
            <a:pPr marL="1082675" indent="-400050">
              <a:buFont typeface="+mj-lt"/>
              <a:buAutoNum type="romanUcPeriod"/>
            </a:pPr>
            <a:r>
              <a:rPr lang="it-IT" b="1" dirty="0" smtClean="0">
                <a:latin typeface="Calibri" pitchFamily="34" charset="0"/>
                <a:cs typeface="Calibri" pitchFamily="34" charset="0"/>
              </a:rPr>
              <a:t>I paladini del post-moderno dicono che Dio è morto, noi diciamo che Dio è il Vivente! Il problema è posto. Da che parte sta il mito? Da che parte la verità? Il mito è in Nietzsche o nel NT? </a:t>
            </a:r>
            <a:r>
              <a:rPr lang="it-IT" b="1" dirty="0" smtClean="0">
                <a:latin typeface="Calibri"/>
                <a:cs typeface="Calibri"/>
              </a:rPr>
              <a:t>È in </a:t>
            </a:r>
            <a:r>
              <a:rPr lang="it-IT" b="1" dirty="0" err="1" smtClean="0">
                <a:latin typeface="Calibri"/>
                <a:cs typeface="Calibri"/>
              </a:rPr>
              <a:t>Marx</a:t>
            </a:r>
            <a:r>
              <a:rPr lang="it-IT" b="1" dirty="0" smtClean="0">
                <a:latin typeface="Calibri"/>
                <a:cs typeface="Calibri"/>
              </a:rPr>
              <a:t> o in Mosè? È in Sartre o in Paolo? </a:t>
            </a:r>
          </a:p>
          <a:p>
            <a:pPr marL="1082675" indent="-400050">
              <a:buFont typeface="+mj-lt"/>
              <a:buAutoNum type="romanUcPeriod"/>
            </a:pPr>
            <a:endParaRPr lang="it-IT" b="1" dirty="0">
              <a:latin typeface="Calibri"/>
              <a:cs typeface="Calibri"/>
            </a:endParaRPr>
          </a:p>
          <a:p>
            <a:pPr marL="1082675" indent="-400050">
              <a:buFont typeface="+mj-lt"/>
              <a:buAutoNum type="romanUcPeriod"/>
            </a:pPr>
            <a:r>
              <a:rPr lang="it-IT" b="1" dirty="0" smtClean="0">
                <a:latin typeface="Calibri"/>
                <a:cs typeface="Calibri"/>
              </a:rPr>
              <a:t>La presenza di Dio è costitutiva o distruttiva dell’esistenza storica dell’uomo? Perché l’uomo sia libero bisogna riconoscere la presenza di Dio o dichiarare la sua morte? Che cos’è che aliena l’umo da se stesso: il confessare che Dio è il Signore della storia o reprimerlo dalla propria coscienza? L’assurdo è conoscere Dio o ignorarlo?</a:t>
            </a:r>
            <a:r>
              <a:rPr lang="it-IT" b="1" dirty="0" smtClean="0">
                <a:latin typeface="Calibri" pitchFamily="34" charset="0"/>
                <a:cs typeface="Calibri" pitchFamily="34" charset="0"/>
              </a:rPr>
              <a:t> </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9212888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88640"/>
            <a:ext cx="8640960" cy="6370975"/>
          </a:xfrm>
          <a:prstGeom prst="rect">
            <a:avLst/>
          </a:prstGeom>
          <a:noFill/>
        </p:spPr>
        <p:txBody>
          <a:bodyPr wrap="square" rtlCol="0">
            <a:spAutoFit/>
          </a:bodyPr>
          <a:lstStyle/>
          <a:p>
            <a:r>
              <a:rPr lang="it-IT" sz="2400" b="1" dirty="0" smtClean="0">
                <a:solidFill>
                  <a:srgbClr val="C00000"/>
                </a:solidFill>
                <a:latin typeface="Calibri" pitchFamily="34" charset="0"/>
                <a:cs typeface="Calibri" pitchFamily="34" charset="0"/>
              </a:rPr>
              <a:t>E… oggi?</a:t>
            </a:r>
          </a:p>
          <a:p>
            <a:endParaRPr lang="it-IT" sz="2400" dirty="0">
              <a:latin typeface="Calibri" pitchFamily="34" charset="0"/>
              <a:cs typeface="Calibri" pitchFamily="34" charset="0"/>
            </a:endParaRPr>
          </a:p>
          <a:p>
            <a:pPr marL="342900" indent="-342900">
              <a:buAutoNum type="arabicPeriod"/>
            </a:pPr>
            <a:r>
              <a:rPr lang="it-IT" b="1" dirty="0" smtClean="0">
                <a:latin typeface="Calibri" pitchFamily="34" charset="0"/>
                <a:cs typeface="Calibri" pitchFamily="34" charset="0"/>
              </a:rPr>
              <a:t>Il soggettivismo radicale, individualista, libertario: l’io decide autonomamente e gli impegni si fermano davanti al «per sempre»…</a:t>
            </a:r>
          </a:p>
          <a:p>
            <a:pPr marL="342900" indent="-342900">
              <a:buAutoNum type="arabicPeriod"/>
            </a:pPr>
            <a:r>
              <a:rPr lang="it-IT" b="1" dirty="0" smtClean="0">
                <a:latin typeface="Calibri" pitchFamily="34" charset="0"/>
                <a:cs typeface="Calibri" pitchFamily="34" charset="0"/>
              </a:rPr>
              <a:t>la ricerca di esperienze sempre nuove e nuove emozioni… nomadismo intellettuale e spirituale (nuove religioni, nuovi riti, </a:t>
            </a:r>
            <a:r>
              <a:rPr lang="it-IT" b="1" dirty="0" err="1" smtClean="0">
                <a:latin typeface="Calibri" pitchFamily="34" charset="0"/>
                <a:cs typeface="Calibri" pitchFamily="34" charset="0"/>
              </a:rPr>
              <a:t>NewAge</a:t>
            </a:r>
            <a:r>
              <a:rPr lang="it-IT" b="1" dirty="0" smtClean="0">
                <a:latin typeface="Calibri" pitchFamily="34" charset="0"/>
                <a:cs typeface="Calibri" pitchFamily="34" charset="0"/>
              </a:rPr>
              <a:t>/</a:t>
            </a:r>
            <a:r>
              <a:rPr lang="it-IT" b="1" dirty="0" err="1" smtClean="0">
                <a:latin typeface="Calibri" pitchFamily="34" charset="0"/>
                <a:cs typeface="Calibri" pitchFamily="34" charset="0"/>
              </a:rPr>
              <a:t>NextAge</a:t>
            </a:r>
            <a:r>
              <a:rPr lang="it-IT" b="1" dirty="0" smtClean="0">
                <a:latin typeface="Calibri" pitchFamily="34" charset="0"/>
                <a:cs typeface="Calibri" pitchFamily="34" charset="0"/>
              </a:rPr>
              <a:t>)…</a:t>
            </a:r>
          </a:p>
          <a:p>
            <a:pPr marL="342900" indent="-342900">
              <a:buAutoNum type="arabicPeriod"/>
            </a:pPr>
            <a:r>
              <a:rPr lang="it-IT" b="1" dirty="0" smtClean="0">
                <a:latin typeface="Calibri" pitchFamily="34" charset="0"/>
                <a:cs typeface="Calibri" pitchFamily="34" charset="0"/>
              </a:rPr>
              <a:t>l’uomo è naturalista e materialista &gt; non più </a:t>
            </a:r>
            <a:r>
              <a:rPr lang="it-IT" b="1" i="1" dirty="0" smtClean="0">
                <a:latin typeface="Calibri" pitchFamily="34" charset="0"/>
                <a:cs typeface="Calibri" pitchFamily="34" charset="0"/>
              </a:rPr>
              <a:t>anima</a:t>
            </a:r>
            <a:r>
              <a:rPr lang="it-IT" b="1" dirty="0" smtClean="0">
                <a:latin typeface="Calibri" pitchFamily="34" charset="0"/>
                <a:cs typeface="Calibri" pitchFamily="34" charset="0"/>
              </a:rPr>
              <a:t>, ma </a:t>
            </a:r>
            <a:r>
              <a:rPr lang="it-IT" b="1" i="1" dirty="0" err="1" smtClean="0">
                <a:latin typeface="Calibri" pitchFamily="34" charset="0"/>
                <a:cs typeface="Calibri" pitchFamily="34" charset="0"/>
              </a:rPr>
              <a:t>mens</a:t>
            </a:r>
            <a:r>
              <a:rPr lang="it-IT" b="1" i="1" dirty="0" smtClean="0">
                <a:latin typeface="Calibri" pitchFamily="34" charset="0"/>
                <a:cs typeface="Calibri" pitchFamily="34" charset="0"/>
              </a:rPr>
              <a:t> </a:t>
            </a:r>
            <a:r>
              <a:rPr lang="it-IT" b="1" dirty="0" smtClean="0">
                <a:latin typeface="Calibri" pitchFamily="34" charset="0"/>
                <a:cs typeface="Calibri" pitchFamily="34" charset="0"/>
              </a:rPr>
              <a:t>(destinata a morire con l’uomo)… l’uomo è un animale tra gli altri, solo più evoluto… nel vivere quotidiano tutto è naturale (non occorre una morale, perché tutto è buono, a condizione di non fare del male agli altri… i valori «umani» sono solo il frutto di un accordo…</a:t>
            </a:r>
          </a:p>
          <a:p>
            <a:pPr marL="342900" indent="-342900">
              <a:buAutoNum type="arabicPeriod"/>
            </a:pPr>
            <a:r>
              <a:rPr lang="it-IT" b="1" dirty="0" smtClean="0">
                <a:latin typeface="Calibri" pitchFamily="34" charset="0"/>
                <a:cs typeface="Calibri" pitchFamily="34" charset="0"/>
              </a:rPr>
              <a:t>dipendenza dai media (invasivi e pervasivi)… si pensa come i media e alla loro velocità… non c’è spazio per il silenzio…</a:t>
            </a:r>
          </a:p>
          <a:p>
            <a:pPr marL="342900" indent="-342900">
              <a:buAutoNum type="arabicPeriod"/>
            </a:pPr>
            <a:r>
              <a:rPr lang="it-IT" b="1" dirty="0" smtClean="0">
                <a:latin typeface="Calibri" pitchFamily="34" charset="0"/>
                <a:cs typeface="Calibri" pitchFamily="34" charset="0"/>
              </a:rPr>
              <a:t>il pluralismo religioso non solo di fatto, ma anche di diritto (</a:t>
            </a:r>
            <a:r>
              <a:rPr lang="it-IT" b="1" dirty="0" err="1" smtClean="0">
                <a:latin typeface="Calibri" pitchFamily="34" charset="0"/>
                <a:cs typeface="Calibri" pitchFamily="34" charset="0"/>
              </a:rPr>
              <a:t>cfr</a:t>
            </a:r>
            <a:r>
              <a:rPr lang="it-IT" b="1" dirty="0" smtClean="0">
                <a:latin typeface="Calibri" pitchFamily="34" charset="0"/>
                <a:cs typeface="Calibri" pitchFamily="34" charset="0"/>
              </a:rPr>
              <a:t> la negazione delle radici cristiane della Comunità Europea…) &gt; rischio del relativismo religioso… anche i cristiani cercano altrove ciò che la fede cristiana oggi non riesce a dare loro…</a:t>
            </a:r>
          </a:p>
          <a:p>
            <a:pPr marL="342900" indent="-342900">
              <a:buAutoNum type="arabicPeriod"/>
            </a:pPr>
            <a:r>
              <a:rPr lang="it-IT" b="1" dirty="0" smtClean="0">
                <a:latin typeface="Calibri" pitchFamily="34" charset="0"/>
                <a:cs typeface="Calibri" pitchFamily="34" charset="0"/>
              </a:rPr>
              <a:t>diffuso atteggiamento di indifferenza verso la questione religiosa che sfocia nel secolarismo… tengono alcune forme di appartenenza religiosa perlopiù legate alla tradizione (</a:t>
            </a:r>
            <a:r>
              <a:rPr lang="it-IT" b="1" dirty="0" err="1" smtClean="0">
                <a:latin typeface="Calibri" pitchFamily="34" charset="0"/>
                <a:cs typeface="Calibri" pitchFamily="34" charset="0"/>
              </a:rPr>
              <a:t>cfr</a:t>
            </a:r>
            <a:r>
              <a:rPr lang="it-IT" b="1" dirty="0" smtClean="0">
                <a:latin typeface="Calibri" pitchFamily="34" charset="0"/>
                <a:cs typeface="Calibri" pitchFamily="34" charset="0"/>
              </a:rPr>
              <a:t> «credenti non praticanti» [ossimoro] &gt; Dio sì, Cristo no! Cristo sì, Chiesa no!)</a:t>
            </a:r>
          </a:p>
          <a:p>
            <a:endParaRPr lang="it-IT" b="1" dirty="0" smtClean="0">
              <a:latin typeface="Calibri" pitchFamily="34" charset="0"/>
              <a:cs typeface="Calibri" pitchFamily="34" charset="0"/>
            </a:endParaRPr>
          </a:p>
          <a:p>
            <a:r>
              <a:rPr lang="it-IT" b="1" dirty="0" smtClean="0">
                <a:solidFill>
                  <a:srgbClr val="C00000"/>
                </a:solidFill>
                <a:latin typeface="Calibri" pitchFamily="34" charset="0"/>
                <a:cs typeface="Calibri" pitchFamily="34" charset="0"/>
              </a:rPr>
              <a:t>Oggi l’evangelizzazione deve tener conto di queste caratteristiche… siamo ormai nella logica del primo annuncio non della catechesi… è un cammino lento e paziente!</a:t>
            </a:r>
            <a:endParaRPr lang="it-IT" b="1" dirty="0">
              <a:solidFill>
                <a:srgbClr val="C00000"/>
              </a:solidFill>
              <a:latin typeface="Calibri" pitchFamily="34" charset="0"/>
              <a:cs typeface="Calibri" pitchFamily="34" charset="0"/>
            </a:endParaRPr>
          </a:p>
        </p:txBody>
      </p:sp>
    </p:spTree>
    <p:extLst>
      <p:ext uri="{BB962C8B-B14F-4D97-AF65-F5344CB8AC3E}">
        <p14:creationId xmlns:p14="http://schemas.microsoft.com/office/powerpoint/2010/main" val="26659956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88640"/>
            <a:ext cx="8640960" cy="6278642"/>
          </a:xfrm>
          <a:prstGeom prst="rect">
            <a:avLst/>
          </a:prstGeom>
          <a:noFill/>
        </p:spPr>
        <p:txBody>
          <a:bodyPr wrap="square" rtlCol="0">
            <a:spAutoFit/>
          </a:bodyPr>
          <a:lstStyle/>
          <a:p>
            <a:r>
              <a:rPr lang="it-IT" sz="2400" b="1" dirty="0" smtClean="0">
                <a:solidFill>
                  <a:srgbClr val="C00000"/>
                </a:solidFill>
                <a:latin typeface="Calibri" pitchFamily="34" charset="0"/>
                <a:cs typeface="Calibri" pitchFamily="34" charset="0"/>
              </a:rPr>
              <a:t>Secolarizzazione e secolarismo</a:t>
            </a:r>
          </a:p>
          <a:p>
            <a:endParaRPr lang="it-IT" sz="800" dirty="0" smtClean="0">
              <a:latin typeface="Calibri" pitchFamily="34" charset="0"/>
              <a:cs typeface="Calibri" pitchFamily="34" charset="0"/>
            </a:endParaRPr>
          </a:p>
          <a:p>
            <a:pPr marL="342900" indent="-342900">
              <a:buAutoNum type="arabicPeriod"/>
            </a:pPr>
            <a:r>
              <a:rPr lang="it-IT" b="1" dirty="0" smtClean="0">
                <a:latin typeface="Calibri" pitchFamily="34" charset="0"/>
                <a:cs typeface="Calibri" pitchFamily="34" charset="0"/>
              </a:rPr>
              <a:t>la </a:t>
            </a:r>
            <a:r>
              <a:rPr lang="it-IT" b="1" u="sng" dirty="0" smtClean="0">
                <a:latin typeface="Calibri" pitchFamily="34" charset="0"/>
                <a:cs typeface="Calibri" pitchFamily="34" charset="0"/>
              </a:rPr>
              <a:t>secolarizzazione</a:t>
            </a:r>
            <a:r>
              <a:rPr lang="it-IT" b="1" dirty="0" smtClean="0">
                <a:latin typeface="Calibri" pitchFamily="34" charset="0"/>
                <a:cs typeface="Calibri" pitchFamily="34" charset="0"/>
              </a:rPr>
              <a:t> non è di per sé un fenomeno negativo: la chiesa ha riconosciuto la giusta autonomia delle realtà terrestri e umane, la laicità e la non-confessionalità dello stato, l’autonomia della politica e la non confusione con la religione…</a:t>
            </a:r>
          </a:p>
          <a:p>
            <a:pPr marL="342900" indent="-342900">
              <a:buAutoNum type="arabicPeriod"/>
            </a:pPr>
            <a:r>
              <a:rPr lang="it-IT" b="1" dirty="0" smtClean="0">
                <a:latin typeface="Calibri" pitchFamily="34" charset="0"/>
                <a:cs typeface="Calibri" pitchFamily="34" charset="0"/>
              </a:rPr>
              <a:t>diverso l’approccio del </a:t>
            </a:r>
            <a:r>
              <a:rPr lang="it-IT" b="1" u="sng" dirty="0" smtClean="0">
                <a:latin typeface="Calibri" pitchFamily="34" charset="0"/>
                <a:cs typeface="Calibri" pitchFamily="34" charset="0"/>
              </a:rPr>
              <a:t>secolarismo</a:t>
            </a:r>
            <a:r>
              <a:rPr lang="it-IT" b="1" dirty="0" smtClean="0">
                <a:latin typeface="Calibri" pitchFamily="34" charset="0"/>
                <a:cs typeface="Calibri" pitchFamily="34" charset="0"/>
              </a:rPr>
              <a:t> e del </a:t>
            </a:r>
            <a:r>
              <a:rPr lang="it-IT" b="1" u="sng" dirty="0" smtClean="0">
                <a:latin typeface="Calibri" pitchFamily="34" charset="0"/>
                <a:cs typeface="Calibri" pitchFamily="34" charset="0"/>
              </a:rPr>
              <a:t>laicismo</a:t>
            </a:r>
            <a:r>
              <a:rPr lang="it-IT" b="1" dirty="0" smtClean="0">
                <a:latin typeface="Calibri" pitchFamily="34" charset="0"/>
                <a:cs typeface="Calibri" pitchFamily="34" charset="0"/>
              </a:rPr>
              <a:t>. Da un «et – et» a un «aut – aut».</a:t>
            </a:r>
          </a:p>
          <a:p>
            <a:endParaRPr lang="it-IT" b="1" dirty="0">
              <a:latin typeface="Calibri" pitchFamily="34" charset="0"/>
              <a:cs typeface="Calibri" pitchFamily="34" charset="0"/>
            </a:endParaRPr>
          </a:p>
          <a:p>
            <a:r>
              <a:rPr lang="it-IT" sz="2400" b="1" dirty="0" smtClean="0">
                <a:solidFill>
                  <a:srgbClr val="C00000"/>
                </a:solidFill>
                <a:latin typeface="Calibri" pitchFamily="34" charset="0"/>
                <a:cs typeface="Calibri" pitchFamily="34" charset="0"/>
              </a:rPr>
              <a:t>Indifferenza religiosa: «</a:t>
            </a:r>
            <a:r>
              <a:rPr lang="it-IT" sz="2400" b="1" i="1" dirty="0" err="1" smtClean="0">
                <a:solidFill>
                  <a:srgbClr val="C00000"/>
                </a:solidFill>
                <a:latin typeface="Calibri" pitchFamily="34" charset="0"/>
                <a:cs typeface="Calibri" pitchFamily="34" charset="0"/>
              </a:rPr>
              <a:t>Etsi</a:t>
            </a:r>
            <a:r>
              <a:rPr lang="it-IT" sz="2400" b="1" i="1" dirty="0" smtClean="0">
                <a:solidFill>
                  <a:srgbClr val="C00000"/>
                </a:solidFill>
                <a:latin typeface="Calibri" pitchFamily="34" charset="0"/>
                <a:cs typeface="Calibri" pitchFamily="34" charset="0"/>
              </a:rPr>
              <a:t> Deus non </a:t>
            </a:r>
            <a:r>
              <a:rPr lang="it-IT" sz="2400" b="1" i="1" dirty="0" err="1" smtClean="0">
                <a:solidFill>
                  <a:srgbClr val="C00000"/>
                </a:solidFill>
                <a:latin typeface="Calibri" pitchFamily="34" charset="0"/>
                <a:cs typeface="Calibri" pitchFamily="34" charset="0"/>
              </a:rPr>
              <a:t>daretur</a:t>
            </a:r>
            <a:r>
              <a:rPr lang="it-IT" sz="2400" b="1" dirty="0" smtClean="0">
                <a:solidFill>
                  <a:srgbClr val="C00000"/>
                </a:solidFill>
                <a:latin typeface="Calibri" pitchFamily="34" charset="0"/>
                <a:cs typeface="Calibri" pitchFamily="34" charset="0"/>
              </a:rPr>
              <a:t>»</a:t>
            </a:r>
            <a:endParaRPr lang="it-IT" sz="2400" b="1" dirty="0">
              <a:solidFill>
                <a:srgbClr val="C00000"/>
              </a:solidFill>
              <a:latin typeface="Calibri" pitchFamily="34" charset="0"/>
              <a:cs typeface="Calibri" pitchFamily="34" charset="0"/>
            </a:endParaRPr>
          </a:p>
          <a:p>
            <a:endParaRPr lang="it-IT" sz="800" b="1" dirty="0" smtClean="0">
              <a:latin typeface="Calibri" pitchFamily="34" charset="0"/>
              <a:cs typeface="Calibri" pitchFamily="34" charset="0"/>
            </a:endParaRPr>
          </a:p>
          <a:p>
            <a:pPr marL="342900" indent="-342900">
              <a:buAutoNum type="arabicPeriod"/>
            </a:pPr>
            <a:r>
              <a:rPr lang="it-IT" b="1" dirty="0" smtClean="0">
                <a:latin typeface="Calibri" pitchFamily="34" charset="0"/>
                <a:cs typeface="Calibri" pitchFamily="34" charset="0"/>
              </a:rPr>
              <a:t>Dio e la religione sono realtà di cui non ci si deve preoccupare, sono questioni irrilevanti, senza importanza… non che Dio non sia importante per la vita, semplicemente non c’entra, non serve… possiamo farne tranquillamente a meno! (</a:t>
            </a:r>
            <a:r>
              <a:rPr lang="it-IT" b="1" dirty="0" err="1" smtClean="0">
                <a:latin typeface="Calibri" pitchFamily="34" charset="0"/>
                <a:cs typeface="Calibri" pitchFamily="34" charset="0"/>
              </a:rPr>
              <a:t>cfr</a:t>
            </a:r>
            <a:r>
              <a:rPr lang="it-IT" b="1" dirty="0" smtClean="0">
                <a:latin typeface="Calibri" pitchFamily="34" charset="0"/>
                <a:cs typeface="Calibri" pitchFamily="34" charset="0"/>
              </a:rPr>
              <a:t> calo matrimoni in chiesa e battesimi… tengono solo i funerali!)</a:t>
            </a:r>
          </a:p>
          <a:p>
            <a:pPr marL="342900" indent="-342900">
              <a:buAutoNum type="arabicPeriod"/>
            </a:pPr>
            <a:r>
              <a:rPr lang="it-IT" b="1" dirty="0" smtClean="0">
                <a:latin typeface="Calibri" pitchFamily="34" charset="0"/>
                <a:cs typeface="Calibri" pitchFamily="34" charset="0"/>
              </a:rPr>
              <a:t>In Italia: 5-6% di atei dichiarati adulti; 8-10% di giovani atei; 25-30% di praticanti; 50% e più gli indifferenti.  Si nasce credenti e si diventa indifferenti spesso senza traumi. </a:t>
            </a:r>
          </a:p>
          <a:p>
            <a:endParaRPr lang="it-IT" b="1" dirty="0">
              <a:latin typeface="Calibri" pitchFamily="34" charset="0"/>
              <a:cs typeface="Calibri" pitchFamily="34" charset="0"/>
            </a:endParaRPr>
          </a:p>
          <a:p>
            <a:r>
              <a:rPr lang="it-IT" sz="2400" b="1" dirty="0" smtClean="0">
                <a:solidFill>
                  <a:srgbClr val="C00000"/>
                </a:solidFill>
                <a:latin typeface="Calibri" pitchFamily="34" charset="0"/>
                <a:cs typeface="Calibri" pitchFamily="34" charset="0"/>
              </a:rPr>
              <a:t>Verso un’epoca più religiosa, ma meno cristiana…</a:t>
            </a:r>
            <a:endParaRPr lang="it-IT" sz="2400" b="1" dirty="0">
              <a:solidFill>
                <a:srgbClr val="C00000"/>
              </a:solidFill>
              <a:latin typeface="Calibri" pitchFamily="34" charset="0"/>
              <a:cs typeface="Calibri" pitchFamily="34" charset="0"/>
            </a:endParaRPr>
          </a:p>
          <a:p>
            <a:endParaRPr lang="it-IT" sz="800" b="1" dirty="0" smtClean="0">
              <a:latin typeface="Calibri" pitchFamily="34" charset="0"/>
              <a:cs typeface="Calibri" pitchFamily="34" charset="0"/>
            </a:endParaRPr>
          </a:p>
          <a:p>
            <a:pPr marL="285750" indent="-285750">
              <a:buFont typeface="Wingdings"/>
              <a:buChar char="Ø"/>
            </a:pPr>
            <a:r>
              <a:rPr lang="it-IT" b="1" dirty="0" smtClean="0">
                <a:latin typeface="Calibri" pitchFamily="34" charset="0"/>
                <a:cs typeface="Calibri" pitchFamily="34" charset="0"/>
              </a:rPr>
              <a:t>tornano le gradi domande: chi sono? da dove vengo? dove vado?</a:t>
            </a:r>
          </a:p>
          <a:p>
            <a:pPr marL="285750" indent="-285750">
              <a:buFont typeface="Wingdings"/>
              <a:buChar char="Ø"/>
            </a:pPr>
            <a:r>
              <a:rPr lang="it-IT" b="1" dirty="0" smtClean="0">
                <a:latin typeface="Calibri" pitchFamily="34" charset="0"/>
                <a:cs typeface="Calibri" pitchFamily="34" charset="0"/>
              </a:rPr>
              <a:t>la fede cristiana è in crisi fuori e dentro…</a:t>
            </a:r>
          </a:p>
          <a:p>
            <a:pPr marL="285750" indent="-285750">
              <a:buFont typeface="Wingdings"/>
              <a:buChar char="Ø"/>
            </a:pPr>
            <a:r>
              <a:rPr lang="it-IT" b="1" dirty="0" smtClean="0">
                <a:latin typeface="Calibri" pitchFamily="34" charset="0"/>
                <a:cs typeface="Calibri" pitchFamily="34" charset="0"/>
              </a:rPr>
              <a:t>il clima di incertezza fa accettare la chiesa come «istituzione di carità», ma si impedisce ad essa qualsiasi ingerenza socio-politica… </a:t>
            </a:r>
          </a:p>
          <a:p>
            <a:pPr marL="285750" indent="-285750">
              <a:buFont typeface="Wingdings"/>
              <a:buChar char="Ø"/>
            </a:pPr>
            <a:r>
              <a:rPr lang="it-IT" b="1" dirty="0" smtClean="0">
                <a:latin typeface="Calibri" pitchFamily="34" charset="0"/>
                <a:cs typeface="Calibri" pitchFamily="34" charset="0"/>
              </a:rPr>
              <a:t>il fenomeno del ritorno del religioso si configura come una specie di «sacro fai-da-te»</a:t>
            </a:r>
          </a:p>
        </p:txBody>
      </p:sp>
    </p:spTree>
    <p:extLst>
      <p:ext uri="{BB962C8B-B14F-4D97-AF65-F5344CB8AC3E}">
        <p14:creationId xmlns:p14="http://schemas.microsoft.com/office/powerpoint/2010/main" val="2103392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88640"/>
            <a:ext cx="8640960" cy="7140416"/>
          </a:xfrm>
          <a:prstGeom prst="rect">
            <a:avLst/>
          </a:prstGeom>
          <a:noFill/>
        </p:spPr>
        <p:txBody>
          <a:bodyPr wrap="square" rtlCol="0">
            <a:spAutoFit/>
          </a:bodyPr>
          <a:lstStyle/>
          <a:p>
            <a:pPr marL="342900" indent="-342900">
              <a:buFont typeface="Wingdings" pitchFamily="2" charset="2"/>
              <a:buChar char="Ø"/>
            </a:pPr>
            <a:r>
              <a:rPr lang="it-IT" b="1" dirty="0" smtClean="0">
                <a:latin typeface="Calibri" pitchFamily="34" charset="0"/>
                <a:cs typeface="Calibri" pitchFamily="34" charset="0"/>
              </a:rPr>
              <a:t>le forme religiose alternative intendono la salvezza come sforzo umano, cercano l’armonia del cosmo, oppure cercano un distacco dall’umano in una riproposizione «gnostica»…</a:t>
            </a:r>
          </a:p>
          <a:p>
            <a:pPr marL="342900" indent="-342900">
              <a:buFont typeface="Wingdings" pitchFamily="2" charset="2"/>
              <a:buChar char="Ø"/>
            </a:pPr>
            <a:endParaRPr lang="it-IT" b="1" dirty="0">
              <a:latin typeface="Calibri" pitchFamily="34" charset="0"/>
              <a:cs typeface="Calibri" pitchFamily="34" charset="0"/>
            </a:endParaRPr>
          </a:p>
          <a:p>
            <a:pPr marL="342900" indent="-342900">
              <a:buFont typeface="Wingdings" pitchFamily="2" charset="2"/>
              <a:buChar char="Ø"/>
            </a:pPr>
            <a:r>
              <a:rPr lang="it-IT" b="1" dirty="0" smtClean="0">
                <a:latin typeface="Calibri" pitchFamily="34" charset="0"/>
                <a:cs typeface="Calibri" pitchFamily="34" charset="0"/>
              </a:rPr>
              <a:t>sono tempi difficili, ma stimolanti, che chiedono risposte adeguate e vie nuove che sappiano rispondere alle effettive esigenze dell’uomo d’oggi, consapevoli che Gesù Cristo ha da dire qualcosa di importante anche a lui…</a:t>
            </a:r>
          </a:p>
          <a:p>
            <a:pPr marL="342900" indent="-342900">
              <a:buFont typeface="Wingdings" pitchFamily="2" charset="2"/>
              <a:buChar char="Ø"/>
            </a:pPr>
            <a:r>
              <a:rPr lang="it-IT" b="1" dirty="0" smtClean="0">
                <a:latin typeface="Calibri" pitchFamily="34" charset="0"/>
                <a:cs typeface="Calibri" pitchFamily="34" charset="0"/>
              </a:rPr>
              <a:t>un punto molto delicato è il «silenzio di Dio» di fronte al male e di fronte alla sofferenza ingiusta…</a:t>
            </a:r>
          </a:p>
          <a:p>
            <a:pPr marL="342900" indent="-342900">
              <a:buFont typeface="Wingdings" pitchFamily="2" charset="2"/>
              <a:buChar char="Ø"/>
            </a:pPr>
            <a:endParaRPr lang="it-IT" b="1" dirty="0">
              <a:latin typeface="Calibri" pitchFamily="34" charset="0"/>
              <a:cs typeface="Calibri" pitchFamily="34" charset="0"/>
            </a:endParaRPr>
          </a:p>
          <a:p>
            <a:pPr marL="342900" indent="-342900">
              <a:buFont typeface="Wingdings" pitchFamily="2" charset="2"/>
              <a:buChar char="Ø"/>
            </a:pPr>
            <a:r>
              <a:rPr lang="it-IT" b="1" dirty="0" smtClean="0">
                <a:latin typeface="Calibri" pitchFamily="34" charset="0"/>
                <a:cs typeface="Calibri" pitchFamily="34" charset="0"/>
              </a:rPr>
              <a:t>Possono emergere due posizioni contrastanti:</a:t>
            </a:r>
          </a:p>
          <a:p>
            <a:pPr marL="800100" lvl="1" indent="-342900">
              <a:buFont typeface="Wingdings" pitchFamily="2" charset="2"/>
              <a:buChar char="Ø"/>
            </a:pPr>
            <a:r>
              <a:rPr lang="it-IT" b="1" dirty="0" smtClean="0">
                <a:latin typeface="Calibri" pitchFamily="34" charset="0"/>
                <a:cs typeface="Calibri" pitchFamily="34" charset="0"/>
              </a:rPr>
              <a:t>un giudizio pessimista sulle condizioni e sul futuro della fede e della Chiesa…</a:t>
            </a:r>
          </a:p>
          <a:p>
            <a:pPr marL="800100" lvl="1" indent="-342900">
              <a:buFont typeface="Wingdings" pitchFamily="2" charset="2"/>
              <a:buChar char="Ø"/>
            </a:pPr>
            <a:r>
              <a:rPr lang="it-IT" b="1" dirty="0" smtClean="0">
                <a:latin typeface="Calibri" pitchFamily="34" charset="0"/>
                <a:cs typeface="Calibri" pitchFamily="34" charset="0"/>
              </a:rPr>
              <a:t>un giudizio ottimista che ritiene che nel passato la chiesa ha vissuto momenti altrettanto difficili e li abbia saputi superare…</a:t>
            </a:r>
          </a:p>
          <a:p>
            <a:pPr marL="800100" lvl="1" indent="-342900">
              <a:buFont typeface="Wingdings" pitchFamily="2" charset="2"/>
              <a:buChar char="Ø"/>
            </a:pPr>
            <a:endParaRPr lang="it-IT" b="1" dirty="0">
              <a:latin typeface="Calibri" pitchFamily="34" charset="0"/>
              <a:cs typeface="Calibri" pitchFamily="34" charset="0"/>
            </a:endParaRPr>
          </a:p>
          <a:p>
            <a:pPr marL="800100" lvl="1" indent="-342900">
              <a:buFont typeface="Wingdings" pitchFamily="2" charset="2"/>
              <a:buChar char="Ø"/>
            </a:pPr>
            <a:r>
              <a:rPr lang="it-IT" b="1" dirty="0" smtClean="0">
                <a:latin typeface="Calibri" pitchFamily="34" charset="0"/>
                <a:cs typeface="Calibri" pitchFamily="34" charset="0"/>
              </a:rPr>
              <a:t>i nostri tempi esigono una posizione seria e attenta, che non nasconda le difficoltà e i pericoli, ma sempre nell’ottica convinta della fede per la quale comunque è il Signore a reggere le redini della storia…</a:t>
            </a:r>
          </a:p>
          <a:p>
            <a:pPr marL="800100" lvl="1" indent="-342900">
              <a:buFont typeface="Wingdings" pitchFamily="2" charset="2"/>
              <a:buChar char="Ø"/>
            </a:pPr>
            <a:r>
              <a:rPr lang="it-IT" b="1" dirty="0" smtClean="0">
                <a:latin typeface="Calibri" pitchFamily="34" charset="0"/>
                <a:cs typeface="Calibri" pitchFamily="34" charset="0"/>
              </a:rPr>
              <a:t>la Chiesa deve restare tale, fedele al Vangelo nella sua integrità, senza cedere ad adattamenti al ribasso…</a:t>
            </a:r>
          </a:p>
          <a:p>
            <a:pPr marL="800100" lvl="1" indent="-342900">
              <a:buFont typeface="Wingdings" pitchFamily="2" charset="2"/>
              <a:buChar char="Ø"/>
            </a:pPr>
            <a:r>
              <a:rPr lang="it-IT" b="1" dirty="0" smtClean="0">
                <a:latin typeface="Calibri" pitchFamily="34" charset="0"/>
                <a:cs typeface="Calibri" pitchFamily="34" charset="0"/>
              </a:rPr>
              <a:t>nei momenti di crisi la Chiesa sa offrire sostegno e viene ascoltata…</a:t>
            </a:r>
          </a:p>
          <a:p>
            <a:pPr marL="800100" lvl="1" indent="-342900">
              <a:buFont typeface="Wingdings" pitchFamily="2" charset="2"/>
              <a:buChar char="Ø"/>
            </a:pPr>
            <a:r>
              <a:rPr lang="it-IT" b="1" dirty="0" smtClean="0">
                <a:latin typeface="Calibri" pitchFamily="34" charset="0"/>
                <a:cs typeface="Calibri" pitchFamily="34" charset="0"/>
              </a:rPr>
              <a:t>è necessario e urgente raccogliere la sfida… far emergere la domanda su Dio</a:t>
            </a:r>
          </a:p>
          <a:p>
            <a:pPr marL="800100" lvl="1" indent="-342900">
              <a:buFont typeface="Wingdings" pitchFamily="2" charset="2"/>
              <a:buChar char="Ø"/>
            </a:pPr>
            <a:endParaRPr lang="it-IT" b="1" dirty="0">
              <a:latin typeface="Calibri" pitchFamily="34" charset="0"/>
              <a:cs typeface="Calibri" pitchFamily="34" charset="0"/>
            </a:endParaRPr>
          </a:p>
          <a:p>
            <a:pPr marL="800100" lvl="1" indent="-342900">
              <a:buFont typeface="Wingdings" pitchFamily="2" charset="2"/>
              <a:buChar char="Ø"/>
            </a:pPr>
            <a:endParaRPr lang="it-IT" b="1" dirty="0" smtClean="0">
              <a:latin typeface="Calibri" pitchFamily="34" charset="0"/>
              <a:cs typeface="Calibri" pitchFamily="34" charset="0"/>
            </a:endParaRPr>
          </a:p>
          <a:p>
            <a:endParaRPr lang="it-IT" b="1" dirty="0">
              <a:latin typeface="Calibri" pitchFamily="34" charset="0"/>
              <a:cs typeface="Calibri" pitchFamily="34" charset="0"/>
            </a:endParaRPr>
          </a:p>
          <a:p>
            <a:endParaRPr lang="it-IT" sz="800" b="1" dirty="0" smtClean="0">
              <a:latin typeface="Calibri" pitchFamily="34" charset="0"/>
              <a:cs typeface="Calibri" pitchFamily="34" charset="0"/>
            </a:endParaRPr>
          </a:p>
        </p:txBody>
      </p:sp>
    </p:spTree>
    <p:extLst>
      <p:ext uri="{BB962C8B-B14F-4D97-AF65-F5344CB8AC3E}">
        <p14:creationId xmlns:p14="http://schemas.microsoft.com/office/powerpoint/2010/main" val="2542213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116632"/>
            <a:ext cx="8424936" cy="6463308"/>
          </a:xfrm>
          <a:prstGeom prst="rect">
            <a:avLst/>
          </a:prstGeom>
          <a:noFill/>
        </p:spPr>
        <p:txBody>
          <a:bodyPr wrap="square" rtlCol="0">
            <a:spAutoFit/>
          </a:bodyPr>
          <a:lstStyle/>
          <a:p>
            <a:pPr marL="285750" indent="-285750" algn="just">
              <a:buFont typeface="Wingdings" pitchFamily="2" charset="2"/>
              <a:buChar char="v"/>
            </a:pPr>
            <a:r>
              <a:rPr lang="it-IT" b="1" dirty="0" smtClean="0">
                <a:latin typeface="Calibri" pitchFamily="34" charset="0"/>
                <a:cs typeface="Calibri" pitchFamily="34" charset="0"/>
              </a:rPr>
              <a:t>Categorie della fenomenologia religiosa:</a:t>
            </a:r>
          </a:p>
          <a:p>
            <a:pPr marL="285750" indent="-285750" algn="just">
              <a:buFont typeface="Wingdings" pitchFamily="2" charset="2"/>
              <a:buChar char="v"/>
            </a:pPr>
            <a:endParaRPr lang="it-IT" b="1" dirty="0">
              <a:latin typeface="Calibri" pitchFamily="34" charset="0"/>
              <a:cs typeface="Calibri" pitchFamily="34" charset="0"/>
            </a:endParaRPr>
          </a:p>
          <a:p>
            <a:pPr marL="742950" lvl="1" indent="-285750" algn="just">
              <a:buFont typeface="Wingdings" pitchFamily="2" charset="2"/>
              <a:buChar char="v"/>
            </a:pPr>
            <a:r>
              <a:rPr lang="it-IT" b="1" dirty="0" smtClean="0">
                <a:latin typeface="Calibri" pitchFamily="34" charset="0"/>
                <a:cs typeface="Calibri" pitchFamily="34" charset="0"/>
              </a:rPr>
              <a:t>Il </a:t>
            </a:r>
            <a:r>
              <a:rPr lang="it-IT" b="1" i="1" dirty="0" err="1" smtClean="0">
                <a:latin typeface="Calibri" pitchFamily="34" charset="0"/>
                <a:cs typeface="Calibri" pitchFamily="34" charset="0"/>
              </a:rPr>
              <a:t>sacrum</a:t>
            </a:r>
            <a:r>
              <a:rPr lang="it-IT" b="1" dirty="0" smtClean="0">
                <a:latin typeface="Calibri" pitchFamily="34" charset="0"/>
                <a:cs typeface="Calibri" pitchFamily="34" charset="0"/>
              </a:rPr>
              <a:t> &gt; ciò che trascende la portata umana, che è di pertinenza del </a:t>
            </a:r>
            <a:r>
              <a:rPr lang="it-IT" b="1" i="1" dirty="0" err="1" smtClean="0">
                <a:latin typeface="Calibri" pitchFamily="34" charset="0"/>
                <a:cs typeface="Calibri" pitchFamily="34" charset="0"/>
              </a:rPr>
              <a:t>numen</a:t>
            </a:r>
            <a:r>
              <a:rPr lang="it-IT" b="1" dirty="0" smtClean="0">
                <a:latin typeface="Calibri" pitchFamily="34" charset="0"/>
                <a:cs typeface="Calibri" pitchFamily="34" charset="0"/>
              </a:rPr>
              <a:t>, cioè di un soggetto «altro dall’uomo».</a:t>
            </a:r>
          </a:p>
          <a:p>
            <a:pPr marL="742950" lvl="1" indent="-285750" algn="just">
              <a:buFont typeface="Wingdings" pitchFamily="2" charset="2"/>
              <a:buChar char="v"/>
            </a:pPr>
            <a:r>
              <a:rPr lang="it-IT" b="1" dirty="0" smtClean="0">
                <a:latin typeface="Calibri" pitchFamily="34" charset="0"/>
                <a:cs typeface="Calibri" pitchFamily="34" charset="0"/>
              </a:rPr>
              <a:t>L’orizzonte di vita del </a:t>
            </a:r>
            <a:r>
              <a:rPr lang="it-IT" b="1" i="1" dirty="0" err="1" smtClean="0">
                <a:latin typeface="Calibri" pitchFamily="34" charset="0"/>
                <a:cs typeface="Calibri" pitchFamily="34" charset="0"/>
              </a:rPr>
              <a:t>numen</a:t>
            </a:r>
            <a:r>
              <a:rPr lang="it-IT" b="1" dirty="0" smtClean="0">
                <a:latin typeface="Calibri" pitchFamily="34" charset="0"/>
                <a:cs typeface="Calibri" pitchFamily="34" charset="0"/>
              </a:rPr>
              <a:t> è chiamato </a:t>
            </a:r>
            <a:r>
              <a:rPr lang="it-IT" b="1" i="1" dirty="0" err="1" smtClean="0">
                <a:latin typeface="Calibri" pitchFamily="34" charset="0"/>
                <a:cs typeface="Calibri" pitchFamily="34" charset="0"/>
              </a:rPr>
              <a:t>mysterium</a:t>
            </a:r>
            <a:r>
              <a:rPr lang="it-IT" b="1" dirty="0" smtClean="0">
                <a:latin typeface="Calibri" pitchFamily="34" charset="0"/>
                <a:cs typeface="Calibri" pitchFamily="34" charset="0"/>
              </a:rPr>
              <a:t> come spazio precluso all’uomo.</a:t>
            </a:r>
          </a:p>
          <a:p>
            <a:pPr marL="742950" lvl="1" indent="-285750" algn="just">
              <a:buFont typeface="Wingdings" pitchFamily="2" charset="2"/>
              <a:buChar char="v"/>
            </a:pPr>
            <a:r>
              <a:rPr lang="it-IT" b="1" dirty="0" smtClean="0">
                <a:latin typeface="Calibri" pitchFamily="34" charset="0"/>
                <a:cs typeface="Calibri" pitchFamily="34" charset="0"/>
              </a:rPr>
              <a:t>Il </a:t>
            </a:r>
            <a:r>
              <a:rPr lang="it-IT" b="1" i="1" dirty="0" err="1" smtClean="0">
                <a:latin typeface="Calibri" pitchFamily="34" charset="0"/>
                <a:cs typeface="Calibri" pitchFamily="34" charset="0"/>
              </a:rPr>
              <a:t>sacrum</a:t>
            </a:r>
            <a:r>
              <a:rPr lang="it-IT" b="1" i="1" dirty="0" smtClean="0">
                <a:latin typeface="Calibri" pitchFamily="34" charset="0"/>
                <a:cs typeface="Calibri" pitchFamily="34" charset="0"/>
              </a:rPr>
              <a:t> </a:t>
            </a:r>
            <a:r>
              <a:rPr lang="it-IT" b="1" dirty="0" smtClean="0">
                <a:latin typeface="Calibri" pitchFamily="34" charset="0"/>
                <a:cs typeface="Calibri" pitchFamily="34" charset="0"/>
              </a:rPr>
              <a:t>si manifesta attraverso le </a:t>
            </a:r>
            <a:r>
              <a:rPr lang="it-IT" b="1" i="1" dirty="0" smtClean="0">
                <a:latin typeface="Calibri" pitchFamily="34" charset="0"/>
                <a:cs typeface="Calibri" pitchFamily="34" charset="0"/>
              </a:rPr>
              <a:t>ierofanie</a:t>
            </a:r>
            <a:r>
              <a:rPr lang="it-IT" b="1" dirty="0" smtClean="0">
                <a:latin typeface="Calibri" pitchFamily="34" charset="0"/>
                <a:cs typeface="Calibri" pitchFamily="34" charset="0"/>
              </a:rPr>
              <a:t> &gt; il </a:t>
            </a:r>
            <a:r>
              <a:rPr lang="it-IT" b="1" i="1" dirty="0" err="1" smtClean="0">
                <a:latin typeface="Calibri" pitchFamily="34" charset="0"/>
                <a:cs typeface="Calibri" pitchFamily="34" charset="0"/>
              </a:rPr>
              <a:t>mysterium</a:t>
            </a:r>
            <a:r>
              <a:rPr lang="it-IT" b="1" dirty="0" smtClean="0">
                <a:latin typeface="Calibri" pitchFamily="34" charset="0"/>
                <a:cs typeface="Calibri" pitchFamily="34" charset="0"/>
              </a:rPr>
              <a:t> è </a:t>
            </a:r>
            <a:r>
              <a:rPr lang="it-IT" b="1" i="1" dirty="0" err="1" smtClean="0">
                <a:latin typeface="Calibri" pitchFamily="34" charset="0"/>
                <a:cs typeface="Calibri" pitchFamily="34" charset="0"/>
              </a:rPr>
              <a:t>tremendum</a:t>
            </a:r>
            <a:r>
              <a:rPr lang="it-IT" b="1" i="1" dirty="0" smtClean="0">
                <a:latin typeface="Calibri" pitchFamily="34" charset="0"/>
                <a:cs typeface="Calibri" pitchFamily="34" charset="0"/>
              </a:rPr>
              <a:t> et </a:t>
            </a:r>
            <a:r>
              <a:rPr lang="it-IT" b="1" i="1" dirty="0" err="1" smtClean="0">
                <a:latin typeface="Calibri" pitchFamily="34" charset="0"/>
                <a:cs typeface="Calibri" pitchFamily="34" charset="0"/>
              </a:rPr>
              <a:t>fascinans</a:t>
            </a:r>
            <a:endParaRPr lang="it-IT" b="1" i="1" dirty="0" smtClean="0">
              <a:latin typeface="Calibri" pitchFamily="34" charset="0"/>
              <a:cs typeface="Calibri" pitchFamily="34" charset="0"/>
            </a:endParaRPr>
          </a:p>
          <a:p>
            <a:pPr marL="742950" lvl="1" indent="-285750" algn="just">
              <a:buFont typeface="Wingdings" pitchFamily="2" charset="2"/>
              <a:buChar char="v"/>
            </a:pPr>
            <a:endParaRPr lang="it-IT" b="1" i="1" dirty="0">
              <a:latin typeface="Calibri" pitchFamily="34" charset="0"/>
              <a:cs typeface="Calibri" pitchFamily="34" charset="0"/>
            </a:endParaRPr>
          </a:p>
          <a:p>
            <a:pPr marL="285750" lvl="1" indent="-285750" algn="just">
              <a:buFont typeface="Wingdings" pitchFamily="2" charset="2"/>
              <a:buChar char="v"/>
            </a:pPr>
            <a:r>
              <a:rPr lang="it-IT" b="1" dirty="0" smtClean="0">
                <a:latin typeface="Calibri" pitchFamily="34" charset="0"/>
                <a:cs typeface="Calibri" pitchFamily="34" charset="0"/>
              </a:rPr>
              <a:t>Due le esperienze fondamentali dell’esperienza religiosa:</a:t>
            </a:r>
          </a:p>
          <a:p>
            <a:pPr marL="742950" lvl="2" indent="-285750" algn="just">
              <a:buFont typeface="Wingdings" pitchFamily="2" charset="2"/>
              <a:buChar char="v"/>
            </a:pPr>
            <a:r>
              <a:rPr lang="it-IT" b="1" dirty="0" smtClean="0">
                <a:latin typeface="Calibri" pitchFamily="34" charset="0"/>
                <a:cs typeface="Calibri" pitchFamily="34" charset="0"/>
              </a:rPr>
              <a:t>La tematizzazione del divino &gt; Essere Supremo</a:t>
            </a:r>
          </a:p>
          <a:p>
            <a:pPr marL="742950" lvl="2" indent="-285750" algn="just">
              <a:buFont typeface="Wingdings" pitchFamily="2" charset="2"/>
              <a:buChar char="v"/>
            </a:pPr>
            <a:r>
              <a:rPr lang="it-IT" b="1" dirty="0" smtClean="0">
                <a:latin typeface="Calibri" pitchFamily="34" charset="0"/>
                <a:cs typeface="Calibri" pitchFamily="34" charset="0"/>
              </a:rPr>
              <a:t>La percezione della propria contingenza, inferiorità e debolezza</a:t>
            </a:r>
          </a:p>
          <a:p>
            <a:pPr marL="742950" lvl="2" indent="-285750" algn="just">
              <a:buFont typeface="Wingdings" pitchFamily="2" charset="2"/>
              <a:buChar char="v"/>
            </a:pPr>
            <a:endParaRPr lang="it-IT" b="1" dirty="0">
              <a:latin typeface="Calibri" pitchFamily="34" charset="0"/>
              <a:cs typeface="Calibri" pitchFamily="34" charset="0"/>
            </a:endParaRPr>
          </a:p>
          <a:p>
            <a:pPr marL="285750" lvl="2" indent="-285750" algn="just">
              <a:buFont typeface="Wingdings" pitchFamily="2" charset="2"/>
              <a:buChar char="v"/>
            </a:pPr>
            <a:r>
              <a:rPr lang="it-IT" b="1" dirty="0" smtClean="0">
                <a:latin typeface="Calibri" pitchFamily="34" charset="0"/>
                <a:cs typeface="Calibri" pitchFamily="34" charset="0"/>
              </a:rPr>
              <a:t>Lo statuto teologico dell’esperienza religiosa</a:t>
            </a:r>
          </a:p>
          <a:p>
            <a:pPr marL="742950" lvl="3" indent="-285750" algn="just">
              <a:buFont typeface="Wingdings" pitchFamily="2" charset="2"/>
              <a:buChar char="v"/>
            </a:pPr>
            <a:r>
              <a:rPr lang="it-IT" b="1" i="1" dirty="0" smtClean="0">
                <a:latin typeface="Calibri" pitchFamily="34" charset="0"/>
                <a:cs typeface="Calibri" pitchFamily="34" charset="0"/>
              </a:rPr>
              <a:t>Proprie </a:t>
            </a:r>
            <a:r>
              <a:rPr lang="it-IT" b="1" i="1" dirty="0" err="1" smtClean="0">
                <a:latin typeface="Calibri" pitchFamily="34" charset="0"/>
                <a:cs typeface="Calibri" pitchFamily="34" charset="0"/>
              </a:rPr>
              <a:t>importat</a:t>
            </a:r>
            <a:r>
              <a:rPr lang="it-IT" b="1" i="1" dirty="0" smtClean="0">
                <a:latin typeface="Calibri" pitchFamily="34" charset="0"/>
                <a:cs typeface="Calibri" pitchFamily="34" charset="0"/>
              </a:rPr>
              <a:t> </a:t>
            </a:r>
            <a:r>
              <a:rPr lang="it-IT" b="1" i="1" dirty="0" err="1" smtClean="0">
                <a:latin typeface="Calibri" pitchFamily="34" charset="0"/>
                <a:cs typeface="Calibri" pitchFamily="34" charset="0"/>
              </a:rPr>
              <a:t>ordinem</a:t>
            </a:r>
            <a:r>
              <a:rPr lang="it-IT" b="1" i="1" dirty="0" smtClean="0">
                <a:latin typeface="Calibri" pitchFamily="34" charset="0"/>
                <a:cs typeface="Calibri" pitchFamily="34" charset="0"/>
              </a:rPr>
              <a:t> ad </a:t>
            </a:r>
            <a:r>
              <a:rPr lang="it-IT" b="1" i="1" dirty="0" err="1" smtClean="0">
                <a:latin typeface="Calibri" pitchFamily="34" charset="0"/>
                <a:cs typeface="Calibri" pitchFamily="34" charset="0"/>
              </a:rPr>
              <a:t>Deum</a:t>
            </a:r>
            <a:r>
              <a:rPr lang="it-IT" b="1" dirty="0" smtClean="0">
                <a:latin typeface="Calibri" pitchFamily="34" charset="0"/>
                <a:cs typeface="Calibri" pitchFamily="34" charset="0"/>
              </a:rPr>
              <a:t> (</a:t>
            </a:r>
            <a:r>
              <a:rPr lang="it-IT" b="1" dirty="0" err="1" smtClean="0">
                <a:latin typeface="Calibri" pitchFamily="34" charset="0"/>
                <a:cs typeface="Calibri" pitchFamily="34" charset="0"/>
              </a:rPr>
              <a:t>S.Th</a:t>
            </a:r>
            <a:r>
              <a:rPr lang="it-IT" b="1" dirty="0" smtClean="0">
                <a:latin typeface="Calibri" pitchFamily="34" charset="0"/>
                <a:cs typeface="Calibri" pitchFamily="34" charset="0"/>
              </a:rPr>
              <a:t>. II-II, q. 81, a.8): «propriamente riguarda il rapporto dell’uomo con Dio».</a:t>
            </a:r>
          </a:p>
          <a:p>
            <a:pPr marL="742950" lvl="3" indent="-285750" algn="just">
              <a:buFont typeface="Wingdings" pitchFamily="2" charset="2"/>
              <a:buChar char="v"/>
            </a:pPr>
            <a:r>
              <a:rPr lang="it-IT" b="1" dirty="0" smtClean="0">
                <a:latin typeface="Calibri" pitchFamily="34" charset="0"/>
                <a:cs typeface="Calibri" pitchFamily="34" charset="0"/>
              </a:rPr>
              <a:t>Nell’esperienza religiosa esiste una dimensione dialogica e personale</a:t>
            </a:r>
          </a:p>
          <a:p>
            <a:pPr marL="742950" lvl="3" indent="-285750" algn="just">
              <a:buFont typeface="Wingdings" pitchFamily="2" charset="2"/>
              <a:buChar char="v"/>
            </a:pPr>
            <a:r>
              <a:rPr lang="it-IT" b="1" dirty="0" smtClean="0">
                <a:latin typeface="Calibri" pitchFamily="34" charset="0"/>
                <a:cs typeface="Calibri" pitchFamily="34" charset="0"/>
              </a:rPr>
              <a:t>Nel fenomeno religioso è presente anche una aspirazione di redenzione &gt; «desiderio di salvezza»</a:t>
            </a:r>
          </a:p>
          <a:p>
            <a:pPr marL="1200150" lvl="4" indent="-285750" algn="just">
              <a:buFont typeface="Wingdings" pitchFamily="2" charset="2"/>
              <a:buChar char="v"/>
            </a:pPr>
            <a:r>
              <a:rPr lang="it-IT" b="1" dirty="0" smtClean="0">
                <a:latin typeface="Calibri" pitchFamily="34" charset="0"/>
                <a:cs typeface="Calibri" pitchFamily="34" charset="0"/>
              </a:rPr>
              <a:t>L’uomo si percepisce in una dimensione corporale (comune al resto del creato) e in una dimensione spirituale (trascendenza  dell’uomo)</a:t>
            </a:r>
          </a:p>
          <a:p>
            <a:pPr marL="1200150" lvl="4" indent="-285750" algn="just">
              <a:buFont typeface="Wingdings" pitchFamily="2" charset="2"/>
              <a:buChar char="v"/>
            </a:pPr>
            <a:r>
              <a:rPr lang="it-IT" b="1" dirty="0" smtClean="0">
                <a:latin typeface="Calibri" pitchFamily="34" charset="0"/>
                <a:cs typeface="Calibri" pitchFamily="34" charset="0"/>
              </a:rPr>
              <a:t>L’uomo sperimenta una dicotomia tra il bene che desidera fare e il male in cui si sente intrappolato: </a:t>
            </a:r>
            <a:r>
              <a:rPr lang="it-IT" b="1" i="1" dirty="0" smtClean="0">
                <a:latin typeface="Calibri" pitchFamily="34" charset="0"/>
                <a:cs typeface="Calibri" pitchFamily="34" charset="0"/>
              </a:rPr>
              <a:t>video </a:t>
            </a:r>
            <a:r>
              <a:rPr lang="it-IT" b="1" i="1" dirty="0" err="1" smtClean="0">
                <a:latin typeface="Calibri" pitchFamily="34" charset="0"/>
                <a:cs typeface="Calibri" pitchFamily="34" charset="0"/>
              </a:rPr>
              <a:t>meliora</a:t>
            </a:r>
            <a:r>
              <a:rPr lang="it-IT" b="1" i="1" dirty="0" smtClean="0">
                <a:latin typeface="Calibri" pitchFamily="34" charset="0"/>
                <a:cs typeface="Calibri" pitchFamily="34" charset="0"/>
              </a:rPr>
              <a:t>, </a:t>
            </a:r>
            <a:r>
              <a:rPr lang="it-IT" b="1" i="1" dirty="0" err="1" smtClean="0">
                <a:latin typeface="Calibri" pitchFamily="34" charset="0"/>
                <a:cs typeface="Calibri" pitchFamily="34" charset="0"/>
              </a:rPr>
              <a:t>proboque</a:t>
            </a:r>
            <a:r>
              <a:rPr lang="it-IT" b="1" i="1" dirty="0" smtClean="0">
                <a:latin typeface="Calibri" pitchFamily="34" charset="0"/>
                <a:cs typeface="Calibri" pitchFamily="34" charset="0"/>
              </a:rPr>
              <a:t>; deteriora </a:t>
            </a:r>
            <a:r>
              <a:rPr lang="it-IT" b="1" i="1" dirty="0" err="1" smtClean="0">
                <a:latin typeface="Calibri" pitchFamily="34" charset="0"/>
                <a:cs typeface="Calibri" pitchFamily="34" charset="0"/>
              </a:rPr>
              <a:t>sequor</a:t>
            </a:r>
            <a:r>
              <a:rPr lang="it-IT" b="1" dirty="0" smtClean="0">
                <a:latin typeface="Calibri" pitchFamily="34" charset="0"/>
                <a:cs typeface="Calibri" pitchFamily="34" charset="0"/>
              </a:rPr>
              <a:t>.</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680594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188640"/>
            <a:ext cx="8064896" cy="1200329"/>
          </a:xfrm>
          <a:prstGeom prst="rect">
            <a:avLst/>
          </a:prstGeom>
          <a:noFill/>
        </p:spPr>
        <p:txBody>
          <a:bodyPr wrap="square" rtlCol="0">
            <a:spAutoFit/>
          </a:bodyPr>
          <a:lstStyle/>
          <a:p>
            <a:pPr marL="285750" indent="-285750" algn="just">
              <a:buFont typeface="Wingdings" pitchFamily="2" charset="2"/>
              <a:buChar char="v"/>
            </a:pPr>
            <a:r>
              <a:rPr lang="it-IT" b="1" dirty="0" smtClean="0">
                <a:latin typeface="Calibri" pitchFamily="34" charset="0"/>
                <a:cs typeface="Calibri" pitchFamily="34" charset="0"/>
              </a:rPr>
              <a:t>Tutto ciò fa sì che la domanda sull’Essere supremo o sull’Assoluto, non sia guidata solo dalla ricerca della verità sull’origine delle cose e sulla propria condizione esistenziale, ma assuma anche il carattere di un’invocazione che cerca una risposta, la ricerca di un volto, di un soggetto capace di amare.</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2389350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188640"/>
            <a:ext cx="8280920" cy="6186309"/>
          </a:xfrm>
          <a:prstGeom prst="rect">
            <a:avLst/>
          </a:prstGeom>
          <a:noFill/>
        </p:spPr>
        <p:txBody>
          <a:bodyPr wrap="square" rtlCol="0">
            <a:spAutoFit/>
          </a:bodyPr>
          <a:lstStyle/>
          <a:p>
            <a:r>
              <a:rPr lang="it-IT" b="1" dirty="0" smtClean="0">
                <a:solidFill>
                  <a:srgbClr val="FF0000"/>
                </a:solidFill>
                <a:latin typeface="Calibri" pitchFamily="34" charset="0"/>
                <a:cs typeface="Calibri" pitchFamily="34" charset="0"/>
              </a:rPr>
              <a:t>Il pensiero greco delle origini</a:t>
            </a:r>
          </a:p>
          <a:p>
            <a:endParaRPr lang="it-IT" b="1" dirty="0">
              <a:latin typeface="Calibri" pitchFamily="34" charset="0"/>
              <a:cs typeface="Calibri" pitchFamily="34" charset="0"/>
            </a:endParaRPr>
          </a:p>
          <a:p>
            <a:pPr marL="285750" indent="-285750">
              <a:buFont typeface="Wingdings" pitchFamily="2" charset="2"/>
              <a:buChar char="ü"/>
            </a:pPr>
            <a:r>
              <a:rPr lang="it-IT" b="1" dirty="0" smtClean="0">
                <a:latin typeface="Calibri" pitchFamily="34" charset="0"/>
                <a:cs typeface="Calibri" pitchFamily="34" charset="0"/>
              </a:rPr>
              <a:t>In due secoli scarsi dal 600 al 400 </a:t>
            </a:r>
            <a:r>
              <a:rPr lang="it-IT" b="1" dirty="0" err="1" smtClean="0">
                <a:latin typeface="Calibri" pitchFamily="34" charset="0"/>
                <a:cs typeface="Calibri" pitchFamily="34" charset="0"/>
              </a:rPr>
              <a:t>aC</a:t>
            </a:r>
            <a:r>
              <a:rPr lang="it-IT" b="1" dirty="0" smtClean="0">
                <a:latin typeface="Calibri" pitchFamily="34" charset="0"/>
                <a:cs typeface="Calibri" pitchFamily="34" charset="0"/>
              </a:rPr>
              <a:t>  ha fatto emergere quasi tutti i problemi fondamentali che hanno messo in moto la ricerca filosofica:</a:t>
            </a:r>
          </a:p>
          <a:p>
            <a:pPr marL="742950" lvl="1" indent="-285750">
              <a:buFont typeface="Wingdings" pitchFamily="2" charset="2"/>
              <a:buChar char="ü"/>
            </a:pPr>
            <a:r>
              <a:rPr lang="it-IT" b="1" dirty="0" smtClean="0">
                <a:latin typeface="Calibri" pitchFamily="34" charset="0"/>
                <a:cs typeface="Calibri" pitchFamily="34" charset="0"/>
              </a:rPr>
              <a:t>Unità e molteplicità: la molteplicità delle cose presuppone un unico fondamento comune;</a:t>
            </a:r>
          </a:p>
          <a:p>
            <a:pPr marL="742950" lvl="1" indent="-285750">
              <a:buFont typeface="Wingdings" pitchFamily="2" charset="2"/>
              <a:buChar char="ü"/>
            </a:pPr>
            <a:r>
              <a:rPr lang="it-IT" b="1" dirty="0" smtClean="0">
                <a:latin typeface="Calibri" pitchFamily="34" charset="0"/>
                <a:cs typeface="Calibri" pitchFamily="34" charset="0"/>
              </a:rPr>
              <a:t>Essere e divenire: tra Parmenide (l’essere stabile) ed Eraclito (continuo movimento)</a:t>
            </a:r>
          </a:p>
          <a:p>
            <a:pPr marL="742950" lvl="1" indent="-285750">
              <a:buFont typeface="Wingdings" pitchFamily="2" charset="2"/>
              <a:buChar char="ü"/>
            </a:pPr>
            <a:r>
              <a:rPr lang="it-IT" b="1" dirty="0" smtClean="0">
                <a:latin typeface="Calibri" pitchFamily="34" charset="0"/>
                <a:cs typeface="Calibri" pitchFamily="34" charset="0"/>
              </a:rPr>
              <a:t>Finito e infinito: dall’</a:t>
            </a:r>
            <a:r>
              <a:rPr lang="it-IT" b="1" i="1" dirty="0" smtClean="0">
                <a:latin typeface="Calibri" pitchFamily="34" charset="0"/>
                <a:cs typeface="Calibri" pitchFamily="34" charset="0"/>
              </a:rPr>
              <a:t>apeiron</a:t>
            </a:r>
            <a:r>
              <a:rPr lang="it-IT" b="1" dirty="0" smtClean="0">
                <a:latin typeface="Calibri" pitchFamily="34" charset="0"/>
                <a:cs typeface="Calibri" pitchFamily="34" charset="0"/>
              </a:rPr>
              <a:t> di Anassimandro fino alla ragione senza limiti di Anassagora;</a:t>
            </a:r>
          </a:p>
          <a:p>
            <a:pPr marL="742950" lvl="1" indent="-285750">
              <a:buFont typeface="Wingdings" pitchFamily="2" charset="2"/>
              <a:buChar char="ü"/>
            </a:pPr>
            <a:r>
              <a:rPr lang="it-IT" b="1" dirty="0" smtClean="0">
                <a:latin typeface="Calibri" pitchFamily="34" charset="0"/>
                <a:cs typeface="Calibri" pitchFamily="34" charset="0"/>
              </a:rPr>
              <a:t>Materia e spirito: dal fondamento originario spirito/aria di Anassimene agli atomi/materia di Democrito;</a:t>
            </a:r>
          </a:p>
          <a:p>
            <a:pPr marL="742950" lvl="1" indent="-285750">
              <a:buFont typeface="Wingdings" pitchFamily="2" charset="2"/>
              <a:buChar char="ü"/>
            </a:pPr>
            <a:r>
              <a:rPr lang="it-IT" b="1" dirty="0" smtClean="0">
                <a:latin typeface="Calibri" pitchFamily="34" charset="0"/>
                <a:cs typeface="Calibri" pitchFamily="34" charset="0"/>
              </a:rPr>
              <a:t>Mondo e Dio: dall’Uno e Tutto di </a:t>
            </a:r>
            <a:r>
              <a:rPr lang="it-IT" b="1" dirty="0" err="1" smtClean="0">
                <a:latin typeface="Calibri" pitchFamily="34" charset="0"/>
                <a:cs typeface="Calibri" pitchFamily="34" charset="0"/>
              </a:rPr>
              <a:t>Senofane</a:t>
            </a:r>
            <a:r>
              <a:rPr lang="it-IT" b="1" dirty="0" smtClean="0">
                <a:latin typeface="Calibri" pitchFamily="34" charset="0"/>
                <a:cs typeface="Calibri" pitchFamily="34" charset="0"/>
              </a:rPr>
              <a:t> alla saggezza divina di Eraclito;</a:t>
            </a:r>
          </a:p>
          <a:p>
            <a:pPr marL="742950" lvl="1" indent="-285750">
              <a:buFont typeface="Wingdings" pitchFamily="2" charset="2"/>
              <a:buChar char="ü"/>
            </a:pPr>
            <a:r>
              <a:rPr lang="it-IT" b="1" dirty="0" smtClean="0">
                <a:latin typeface="Calibri" pitchFamily="34" charset="0"/>
                <a:cs typeface="Calibri" pitchFamily="34" charset="0"/>
              </a:rPr>
              <a:t>Immanenza e trascendenza: un «Dio del mondo», un «Dio cosmico»;</a:t>
            </a:r>
          </a:p>
          <a:p>
            <a:pPr marL="742950" lvl="1" indent="-285750">
              <a:buFont typeface="Wingdings" pitchFamily="2" charset="2"/>
              <a:buChar char="ü"/>
            </a:pPr>
            <a:endParaRPr lang="it-IT" b="1" dirty="0">
              <a:latin typeface="Calibri" pitchFamily="34" charset="0"/>
              <a:cs typeface="Calibri" pitchFamily="34" charset="0"/>
            </a:endParaRPr>
          </a:p>
          <a:p>
            <a:pPr marL="285750" lvl="1" indent="-285750">
              <a:buFont typeface="Wingdings" pitchFamily="2" charset="2"/>
              <a:buChar char="ü"/>
            </a:pPr>
            <a:r>
              <a:rPr lang="it-IT" b="1" dirty="0" smtClean="0">
                <a:latin typeface="Calibri" pitchFamily="34" charset="0"/>
                <a:cs typeface="Calibri" pitchFamily="34" charset="0"/>
              </a:rPr>
              <a:t>La questione su Dio:</a:t>
            </a:r>
          </a:p>
          <a:p>
            <a:pPr marL="742950" lvl="2" indent="-285750">
              <a:buFont typeface="Wingdings" pitchFamily="2" charset="2"/>
              <a:buChar char="ü"/>
            </a:pPr>
            <a:r>
              <a:rPr lang="it-IT" b="1" dirty="0" smtClean="0">
                <a:latin typeface="Calibri" pitchFamily="34" charset="0"/>
                <a:cs typeface="Calibri" pitchFamily="34" charset="0"/>
              </a:rPr>
              <a:t>Dall’indagine sulla natura si sviluppa la domanda su un principio divino;</a:t>
            </a:r>
          </a:p>
          <a:p>
            <a:pPr marL="742950" lvl="2" indent="-285750">
              <a:buFont typeface="Wingdings" pitchFamily="2" charset="2"/>
              <a:buChar char="ü"/>
            </a:pPr>
            <a:r>
              <a:rPr lang="it-IT" b="1" dirty="0" smtClean="0">
                <a:latin typeface="Calibri" pitchFamily="34" charset="0"/>
                <a:cs typeface="Calibri" pitchFamily="34" charset="0"/>
              </a:rPr>
              <a:t>Un Dio del pensiero: non più gli dei della fede mitologica, ma un Dio del pensiero razionale</a:t>
            </a:r>
          </a:p>
          <a:p>
            <a:pPr marL="742950" lvl="2" indent="-285750">
              <a:buFont typeface="Wingdings" pitchFamily="2" charset="2"/>
              <a:buChar char="ü"/>
            </a:pPr>
            <a:r>
              <a:rPr lang="it-IT" b="1" dirty="0" smtClean="0">
                <a:latin typeface="Calibri" pitchFamily="34" charset="0"/>
                <a:cs typeface="Calibri" pitchFamily="34" charset="0"/>
              </a:rPr>
              <a:t>Un Dio dell’uomo? La vita degli uomini si svolge all’interno dell’ordine divino che regola l’accadere naturale. Questo Dio non presenta all’uomo nessuna richiesta, né l’uomo può pregarlo chiedendo aiuto</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4080940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188640"/>
            <a:ext cx="8280920" cy="5909310"/>
          </a:xfrm>
          <a:prstGeom prst="rect">
            <a:avLst/>
          </a:prstGeom>
          <a:noFill/>
        </p:spPr>
        <p:txBody>
          <a:bodyPr wrap="square" rtlCol="0">
            <a:spAutoFit/>
          </a:bodyPr>
          <a:lstStyle/>
          <a:p>
            <a:r>
              <a:rPr lang="it-IT" b="1" dirty="0" smtClean="0">
                <a:solidFill>
                  <a:srgbClr val="FF0000"/>
                </a:solidFill>
                <a:latin typeface="Calibri" pitchFamily="34" charset="0"/>
                <a:cs typeface="Calibri" pitchFamily="34" charset="0"/>
              </a:rPr>
              <a:t>Da Socrate alla tarda antichità</a:t>
            </a:r>
          </a:p>
          <a:p>
            <a:endParaRPr lang="it-IT" b="1" dirty="0">
              <a:latin typeface="Calibri" pitchFamily="34" charset="0"/>
              <a:cs typeface="Calibri" pitchFamily="34" charset="0"/>
            </a:endParaRPr>
          </a:p>
          <a:p>
            <a:pPr marL="285750" indent="-285750">
              <a:buFont typeface="Wingdings" pitchFamily="2" charset="2"/>
              <a:buChar char="ü"/>
            </a:pPr>
            <a:r>
              <a:rPr lang="it-IT" b="1" dirty="0" smtClean="0">
                <a:latin typeface="Calibri" pitchFamily="34" charset="0"/>
                <a:cs typeface="Calibri" pitchFamily="34" charset="0"/>
              </a:rPr>
              <a:t>Lo sviluppo della dottrina su Dio è evidente:</a:t>
            </a:r>
          </a:p>
          <a:p>
            <a:pPr marL="742950" lvl="1" indent="-285750">
              <a:buFont typeface="Wingdings" pitchFamily="2" charset="2"/>
              <a:buChar char="ü"/>
            </a:pPr>
            <a:r>
              <a:rPr lang="it-IT" b="1" dirty="0" smtClean="0">
                <a:latin typeface="Calibri" pitchFamily="34" charset="0"/>
                <a:cs typeface="Calibri" pitchFamily="34" charset="0"/>
              </a:rPr>
              <a:t>Il mondo e tutto ciò che accade rimanda ad un unico fondamento ontologico: proprio perché non si fonda su qualcos’altro, è assoluto e superiore agli stessi dei &gt; Essere – Uno – Divino – Dio;</a:t>
            </a:r>
          </a:p>
          <a:p>
            <a:pPr marL="742950" lvl="1" indent="-285750">
              <a:buFont typeface="Wingdings" pitchFamily="2" charset="2"/>
              <a:buChar char="ü"/>
            </a:pPr>
            <a:r>
              <a:rPr lang="it-IT" b="1" dirty="0" smtClean="0">
                <a:latin typeface="Calibri" pitchFamily="34" charset="0"/>
                <a:cs typeface="Calibri" pitchFamily="34" charset="0"/>
              </a:rPr>
              <a:t>Il fondamento divino non sta solo all’origine, ma è anche il fine ultimo di ogni nascere e morire;</a:t>
            </a:r>
          </a:p>
          <a:p>
            <a:pPr marL="742950" lvl="1" indent="-285750">
              <a:buFont typeface="Wingdings" pitchFamily="2" charset="2"/>
              <a:buChar char="ü"/>
            </a:pPr>
            <a:r>
              <a:rPr lang="it-IT" b="1" dirty="0" smtClean="0">
                <a:latin typeface="Calibri" pitchFamily="34" charset="0"/>
                <a:cs typeface="Calibri" pitchFamily="34" charset="0"/>
              </a:rPr>
              <a:t>Il fondamento divino è l’origine dell’ordine, della bellezza e del significato della natura; è considerato come ragione che è attiva negli accadimenti del mondo;</a:t>
            </a:r>
          </a:p>
          <a:p>
            <a:pPr marL="742950" lvl="1" indent="-285750">
              <a:buFont typeface="Wingdings" pitchFamily="2" charset="2"/>
              <a:buChar char="ü"/>
            </a:pPr>
            <a:r>
              <a:rPr lang="it-IT" b="1" dirty="0" smtClean="0">
                <a:latin typeface="Calibri" pitchFamily="34" charset="0"/>
                <a:cs typeface="Calibri" pitchFamily="34" charset="0"/>
              </a:rPr>
              <a:t>La ragione divina è un essere spirituale distinto dalla materia (Platone); la stessa ragione viene distinta dal fondamento divino come sua prima emanazione</a:t>
            </a:r>
          </a:p>
          <a:p>
            <a:pPr marL="742950" lvl="1" indent="-285750">
              <a:buFont typeface="Wingdings" pitchFamily="2" charset="2"/>
              <a:buChar char="ü"/>
            </a:pPr>
            <a:r>
              <a:rPr lang="it-IT" b="1" dirty="0" smtClean="0">
                <a:latin typeface="Calibri" pitchFamily="34" charset="0"/>
                <a:cs typeface="Calibri" pitchFamily="34" charset="0"/>
              </a:rPr>
              <a:t>Il fondamento originario è illimitato (Anassimandro), è pienezza originaria di ogni bontà e bellezza (Platone), di ogni pura realtà ontologica e della vita spirituale felice (Aristotele): questo prepara la strada alla conoscenza della sua infinità. L’origine assoluta è ineffabile, irraggiungibile con le parole e i concetti umani e quindi non è possibile affermare niente di Dio (teologia negativa)</a:t>
            </a:r>
          </a:p>
          <a:p>
            <a:pPr marL="742950" lvl="1" indent="-285750">
              <a:buFont typeface="Wingdings" pitchFamily="2" charset="2"/>
              <a:buChar char="ü"/>
            </a:pPr>
            <a:endParaRPr lang="it-IT" b="1" dirty="0">
              <a:latin typeface="Calibri" pitchFamily="34" charset="0"/>
              <a:cs typeface="Calibri" pitchFamily="34" charset="0"/>
            </a:endParaRPr>
          </a:p>
        </p:txBody>
      </p:sp>
    </p:spTree>
    <p:extLst>
      <p:ext uri="{BB962C8B-B14F-4D97-AF65-F5344CB8AC3E}">
        <p14:creationId xmlns:p14="http://schemas.microsoft.com/office/powerpoint/2010/main" val="1713482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188640"/>
            <a:ext cx="8280920" cy="6186309"/>
          </a:xfrm>
          <a:prstGeom prst="rect">
            <a:avLst/>
          </a:prstGeom>
          <a:noFill/>
        </p:spPr>
        <p:txBody>
          <a:bodyPr wrap="square" rtlCol="0">
            <a:spAutoFit/>
          </a:bodyPr>
          <a:lstStyle/>
          <a:p>
            <a:pPr marL="285750" indent="-285750">
              <a:buFont typeface="Wingdings" pitchFamily="2" charset="2"/>
              <a:buChar char="ü"/>
            </a:pPr>
            <a:r>
              <a:rPr lang="it-IT" b="1" dirty="0" smtClean="0">
                <a:latin typeface="Calibri" pitchFamily="34" charset="0"/>
                <a:cs typeface="Calibri" pitchFamily="34" charset="0"/>
              </a:rPr>
              <a:t>Restano ancora dei limiti che solo con il pensiero cristiano saranno riconosciuti:</a:t>
            </a:r>
          </a:p>
          <a:p>
            <a:pPr marL="742950" lvl="1" indent="-285750">
              <a:buFont typeface="Wingdings" pitchFamily="2" charset="2"/>
              <a:buChar char="ü"/>
            </a:pPr>
            <a:r>
              <a:rPr lang="it-IT" b="1" dirty="0" smtClean="0">
                <a:latin typeface="Calibri" pitchFamily="34" charset="0"/>
                <a:cs typeface="Calibri" pitchFamily="34" charset="0"/>
              </a:rPr>
              <a:t>Dio non è mai considerato come Creatore del mondo: è solo colui che lo ordina o gli dà forma (Demiurgo) a partire da una materia preesistente;</a:t>
            </a:r>
          </a:p>
          <a:p>
            <a:pPr marL="742950" lvl="1" indent="-285750">
              <a:buFont typeface="Wingdings" pitchFamily="2" charset="2"/>
              <a:buChar char="ü"/>
            </a:pPr>
            <a:r>
              <a:rPr lang="it-IT" b="1" dirty="0" smtClean="0">
                <a:latin typeface="Calibri" pitchFamily="34" charset="0"/>
                <a:cs typeface="Calibri" pitchFamily="34" charset="0"/>
              </a:rPr>
              <a:t>La natura personale di Dio: il concetto di «persona» è estraneo a questo periodo &gt; nessun rimando a un libero volere e agire: il pensiero greco è prigioniero della necessità degli eventi;</a:t>
            </a:r>
          </a:p>
          <a:p>
            <a:pPr marL="742950" lvl="1" indent="-285750">
              <a:buFont typeface="Wingdings" pitchFamily="2" charset="2"/>
              <a:buChar char="ü"/>
            </a:pPr>
            <a:r>
              <a:rPr lang="it-IT" b="1" dirty="0" smtClean="0">
                <a:latin typeface="Calibri" pitchFamily="34" charset="0"/>
                <a:cs typeface="Calibri" pitchFamily="34" charset="0"/>
              </a:rPr>
              <a:t>Il Dio del pensiero filosofico può essere anche il Dio dell’adorazione religiosa? Esiste certamente un desiderio di Dio e una nostalgia di ricongiungersi con lui, ma non un Dio che si possa pregare in modo personale e adorare in modo religioso.</a:t>
            </a:r>
          </a:p>
          <a:p>
            <a:pPr lvl="1"/>
            <a:endParaRPr lang="it-IT" b="1" dirty="0" smtClean="0">
              <a:latin typeface="Calibri" pitchFamily="34" charset="0"/>
              <a:cs typeface="Calibri" pitchFamily="34" charset="0"/>
            </a:endParaRPr>
          </a:p>
          <a:p>
            <a:pPr marL="0" lvl="1"/>
            <a:r>
              <a:rPr lang="it-IT" b="1" i="1" dirty="0" smtClean="0">
                <a:solidFill>
                  <a:srgbClr val="FF0000"/>
                </a:solidFill>
                <a:latin typeface="Calibri" pitchFamily="34" charset="0"/>
                <a:cs typeface="Calibri" pitchFamily="34" charset="0"/>
              </a:rPr>
              <a:t>Il pensiero biblico dell’Antico e del Nuovo Testamento</a:t>
            </a:r>
            <a:endParaRPr lang="it-IT" b="1" dirty="0" smtClean="0">
              <a:solidFill>
                <a:srgbClr val="FF0000"/>
              </a:solidFill>
              <a:latin typeface="Calibri" pitchFamily="34" charset="0"/>
              <a:cs typeface="Calibri" pitchFamily="34" charset="0"/>
            </a:endParaRPr>
          </a:p>
          <a:p>
            <a:pPr marL="0" lvl="1"/>
            <a:endParaRPr lang="it-IT" b="1" i="1" dirty="0" smtClean="0">
              <a:latin typeface="Calibri" pitchFamily="34" charset="0"/>
              <a:cs typeface="Calibri" pitchFamily="34" charset="0"/>
            </a:endParaRPr>
          </a:p>
          <a:p>
            <a:pPr marL="0" lvl="1"/>
            <a:r>
              <a:rPr lang="it-IT" b="1" dirty="0" smtClean="0">
                <a:latin typeface="Calibri" pitchFamily="34" charset="0"/>
                <a:cs typeface="Calibri" pitchFamily="34" charset="0"/>
              </a:rPr>
              <a:t>Esodo 3,1-15</a:t>
            </a:r>
          </a:p>
          <a:p>
            <a:pPr marL="0" lvl="1"/>
            <a:endParaRPr lang="it-IT" b="1" dirty="0" smtClean="0">
              <a:latin typeface="Calibri" pitchFamily="34" charset="0"/>
              <a:cs typeface="Calibri" pitchFamily="34" charset="0"/>
            </a:endParaRPr>
          </a:p>
          <a:p>
            <a:pPr marL="0" lvl="1"/>
            <a:r>
              <a:rPr lang="it-IT" dirty="0" smtClean="0">
                <a:latin typeface="Calibri" pitchFamily="34" charset="0"/>
                <a:cs typeface="Calibri" pitchFamily="34" charset="0"/>
              </a:rPr>
              <a:t>[1] Mentre Mosè stava pascolando il gregge di </a:t>
            </a:r>
            <a:r>
              <a:rPr lang="it-IT" dirty="0" err="1" smtClean="0">
                <a:latin typeface="Calibri" pitchFamily="34" charset="0"/>
                <a:cs typeface="Calibri" pitchFamily="34" charset="0"/>
              </a:rPr>
              <a:t>Ietro</a:t>
            </a:r>
            <a:r>
              <a:rPr lang="it-IT" dirty="0" smtClean="0">
                <a:latin typeface="Calibri" pitchFamily="34" charset="0"/>
                <a:cs typeface="Calibri" pitchFamily="34" charset="0"/>
              </a:rPr>
              <a:t>, suo suocero, sacerdote di </a:t>
            </a:r>
            <a:r>
              <a:rPr lang="it-IT" dirty="0" err="1" smtClean="0">
                <a:latin typeface="Calibri" pitchFamily="34" charset="0"/>
                <a:cs typeface="Calibri" pitchFamily="34" charset="0"/>
              </a:rPr>
              <a:t>Madian</a:t>
            </a:r>
            <a:r>
              <a:rPr lang="it-IT" dirty="0" smtClean="0">
                <a:latin typeface="Calibri" pitchFamily="34" charset="0"/>
                <a:cs typeface="Calibri" pitchFamily="34" charset="0"/>
              </a:rPr>
              <a:t>, condusse il bestiame oltre il deserto e arrivò al monte di Dio, l’</a:t>
            </a:r>
            <a:r>
              <a:rPr lang="it-IT" dirty="0" err="1" smtClean="0">
                <a:latin typeface="Calibri" pitchFamily="34" charset="0"/>
                <a:cs typeface="Calibri" pitchFamily="34" charset="0"/>
              </a:rPr>
              <a:t>Oreb</a:t>
            </a:r>
            <a:r>
              <a:rPr lang="it-IT" dirty="0" smtClean="0">
                <a:latin typeface="Calibri" pitchFamily="34" charset="0"/>
                <a:cs typeface="Calibri" pitchFamily="34" charset="0"/>
              </a:rPr>
              <a:t>. [2] L’angelo del Signore gli apparve in una fiamma di fuoco dal mezzo di un roveto. Egli guardò ed ecco: il roveto ardeva per il fuoco, ma quel roveto non si consumava. [3] Mosè pensò: «Voglio avvicinarmi a osservare questo grande spettacolo: perché il roveto non brucia?». [4] Il Signore vide che si era avvicinato per guardare; Dio gridò a lui dal roveto: «Mosè, Mosè!». Rispose: «Eccomi!». </a:t>
            </a:r>
            <a:endParaRPr lang="it-IT" b="1" dirty="0">
              <a:latin typeface="Calibri" pitchFamily="34" charset="0"/>
              <a:cs typeface="Calibri" pitchFamily="34" charset="0"/>
            </a:endParaRPr>
          </a:p>
        </p:txBody>
      </p:sp>
    </p:spTree>
    <p:extLst>
      <p:ext uri="{BB962C8B-B14F-4D97-AF65-F5344CB8AC3E}">
        <p14:creationId xmlns:p14="http://schemas.microsoft.com/office/powerpoint/2010/main" val="35069022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4289</TotalTime>
  <Words>7926</Words>
  <Application>Microsoft Office PowerPoint</Application>
  <PresentationFormat>Presentazione su schermo (4:3)</PresentationFormat>
  <Paragraphs>518</Paragraphs>
  <Slides>45</Slides>
  <Notes>0</Notes>
  <HiddenSlides>0</HiddenSlides>
  <MMClips>0</MMClips>
  <ScaleCrop>false</ScaleCrop>
  <HeadingPairs>
    <vt:vector size="4" baseType="variant">
      <vt:variant>
        <vt:lpstr>Tema</vt:lpstr>
      </vt:variant>
      <vt:variant>
        <vt:i4>1</vt:i4>
      </vt:variant>
      <vt:variant>
        <vt:lpstr>Titoli diapositive</vt:lpstr>
      </vt:variant>
      <vt:variant>
        <vt:i4>45</vt:i4>
      </vt:variant>
    </vt:vector>
  </HeadingPairs>
  <TitlesOfParts>
    <vt:vector size="46" baseType="lpstr">
      <vt:lpstr>Loggia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Luigi</dc:creator>
  <cp:lastModifiedBy>Luigi</cp:lastModifiedBy>
  <cp:revision>90</cp:revision>
  <dcterms:created xsi:type="dcterms:W3CDTF">2016-10-24T15:05:22Z</dcterms:created>
  <dcterms:modified xsi:type="dcterms:W3CDTF">2016-11-13T20:24:05Z</dcterms:modified>
</cp:coreProperties>
</file>