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sldIdLst>
    <p:sldId id="256" r:id="rId2"/>
    <p:sldId id="276" r:id="rId3"/>
    <p:sldId id="265" r:id="rId4"/>
    <p:sldId id="266" r:id="rId5"/>
    <p:sldId id="267" r:id="rId6"/>
    <p:sldId id="272" r:id="rId7"/>
    <p:sldId id="273" r:id="rId8"/>
    <p:sldId id="274" r:id="rId9"/>
    <p:sldId id="275" r:id="rId10"/>
    <p:sldId id="277" r:id="rId11"/>
    <p:sldId id="258" r:id="rId12"/>
    <p:sldId id="271" r:id="rId13"/>
    <p:sldId id="282" r:id="rId14"/>
    <p:sldId id="270" r:id="rId15"/>
    <p:sldId id="257" r:id="rId16"/>
    <p:sldId id="259" r:id="rId17"/>
    <p:sldId id="260" r:id="rId18"/>
    <p:sldId id="278" r:id="rId19"/>
    <p:sldId id="279" r:id="rId20"/>
    <p:sldId id="280" r:id="rId21"/>
    <p:sldId id="281" r:id="rId22"/>
    <p:sldId id="261" r:id="rId23"/>
    <p:sldId id="262" r:id="rId24"/>
    <p:sldId id="264" r:id="rId25"/>
    <p:sldId id="263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2" autoAdjust="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109D6-CB23-4BBB-9D17-40AA3698DDCF}" type="datetimeFigureOut">
              <a:rPr lang="it-IT" smtClean="0"/>
              <a:t>20/03/2017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17671-05EE-4FC8-A6F3-76879031A3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996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17671-05EE-4FC8-A6F3-76879031A37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38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17671-05EE-4FC8-A6F3-76879031A37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97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D634-AED7-426E-BF75-5B2C48B6EDD4}" type="datetimeFigureOut">
              <a:rPr lang="it-IT" smtClean="0"/>
              <a:t>20/03/2017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8537-79AD-4015-AEA5-003E5889B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958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D634-AED7-426E-BF75-5B2C48B6EDD4}" type="datetimeFigureOut">
              <a:rPr lang="it-IT" smtClean="0"/>
              <a:t>20/03/2017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8537-79AD-4015-AEA5-003E5889B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66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D634-AED7-426E-BF75-5B2C48B6EDD4}" type="datetimeFigureOut">
              <a:rPr lang="it-IT" smtClean="0"/>
              <a:t>20/03/2017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8537-79AD-4015-AEA5-003E5889B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849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D634-AED7-426E-BF75-5B2C48B6EDD4}" type="datetimeFigureOut">
              <a:rPr lang="it-IT" smtClean="0"/>
              <a:t>20/03/2017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8537-79AD-4015-AEA5-003E5889B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72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D634-AED7-426E-BF75-5B2C48B6EDD4}" type="datetimeFigureOut">
              <a:rPr lang="it-IT" smtClean="0"/>
              <a:t>20/03/2017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8537-79AD-4015-AEA5-003E5889B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0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D634-AED7-426E-BF75-5B2C48B6EDD4}" type="datetimeFigureOut">
              <a:rPr lang="it-IT" smtClean="0"/>
              <a:t>20/03/2017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8537-79AD-4015-AEA5-003E5889B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66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D634-AED7-426E-BF75-5B2C48B6EDD4}" type="datetimeFigureOut">
              <a:rPr lang="it-IT" smtClean="0"/>
              <a:t>20/03/2017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8537-79AD-4015-AEA5-003E5889B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77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D634-AED7-426E-BF75-5B2C48B6EDD4}" type="datetimeFigureOut">
              <a:rPr lang="it-IT" smtClean="0"/>
              <a:t>20/03/2017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8537-79AD-4015-AEA5-003E5889B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020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D634-AED7-426E-BF75-5B2C48B6EDD4}" type="datetimeFigureOut">
              <a:rPr lang="it-IT" smtClean="0"/>
              <a:t>20/03/2017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8537-79AD-4015-AEA5-003E5889B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16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D634-AED7-426E-BF75-5B2C48B6EDD4}" type="datetimeFigureOut">
              <a:rPr lang="it-IT" smtClean="0"/>
              <a:t>20/03/2017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8537-79AD-4015-AEA5-003E5889B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12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D634-AED7-426E-BF75-5B2C48B6EDD4}" type="datetimeFigureOut">
              <a:rPr lang="it-IT" smtClean="0"/>
              <a:t>20/03/2017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8537-79AD-4015-AEA5-003E5889B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32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8D634-AED7-426E-BF75-5B2C48B6EDD4}" type="datetimeFigureOut">
              <a:rPr lang="it-IT" smtClean="0"/>
              <a:t>20/03/2017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08537-79AD-4015-AEA5-003E5889B3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41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stataS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446" y="312738"/>
            <a:ext cx="6552728" cy="19619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539552" y="2780928"/>
            <a:ext cx="7772400" cy="2808312"/>
          </a:xfrm>
        </p:spPr>
        <p:txBody>
          <a:bodyPr>
            <a:normAutofit/>
          </a:bodyPr>
          <a:lstStyle/>
          <a:p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4000" dirty="0" smtClean="0"/>
              <a:t>CORSO DI PASTORALE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b="1" dirty="0" smtClean="0">
                <a:solidFill>
                  <a:srgbClr val="C00000"/>
                </a:solidFill>
              </a:rPr>
              <a:t>Le articolazioni dell’agire ecclesiale</a:t>
            </a:r>
            <a:endParaRPr lang="it-IT" sz="3200" b="1" dirty="0">
              <a:solidFill>
                <a:srgbClr val="C00000"/>
              </a:solidFill>
            </a:endParaRPr>
          </a:p>
        </p:txBody>
      </p:sp>
      <p:sp>
        <p:nvSpPr>
          <p:cNvPr id="2" name="AutoShape 4" descr="Risultati immagini per scuola di teologia patriarcato di venez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6" descr="Risultati immagini per scuola di teologia patriarcato di venez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91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976664"/>
          </a:xfrm>
        </p:spPr>
        <p:txBody>
          <a:bodyPr>
            <a:normAutofit fontScale="92500"/>
          </a:bodyPr>
          <a:lstStyle/>
          <a:p>
            <a:r>
              <a:rPr lang="it-IT" b="1" dirty="0" smtClean="0"/>
              <a:t>Rinnovamento Pastorale così articolato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b="1" i="1" dirty="0" smtClean="0">
                <a:solidFill>
                  <a:srgbClr val="0070C0"/>
                </a:solidFill>
              </a:rPr>
              <a:t>Primato dell’evangelizzazione</a:t>
            </a:r>
            <a:r>
              <a:rPr lang="it-IT" dirty="0" smtClean="0"/>
              <a:t>: l’annuncio è        fondamentale per la fede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b="1" i="1" dirty="0" smtClean="0">
                <a:solidFill>
                  <a:srgbClr val="0070C0"/>
                </a:solidFill>
              </a:rPr>
              <a:t>Primato della comunione nella comunità</a:t>
            </a:r>
            <a:r>
              <a:rPr lang="it-IT" dirty="0" smtClean="0"/>
              <a:t>: la fede fonda e configura la comunità e crea comunione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b="1" dirty="0" smtClean="0">
                <a:solidFill>
                  <a:srgbClr val="0070C0"/>
                </a:solidFill>
              </a:rPr>
              <a:t>Primato della carità</a:t>
            </a:r>
            <a:r>
              <a:rPr lang="it-IT" dirty="0" smtClean="0"/>
              <a:t>: quale espressione e concretizzazione di un annuncio accolto, vissuto nella comunità e che si fa concreta azione di amore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b="1" i="1" dirty="0" smtClean="0">
                <a:solidFill>
                  <a:srgbClr val="0070C0"/>
                </a:solidFill>
              </a:rPr>
              <a:t>Primato della speranza</a:t>
            </a:r>
            <a:r>
              <a:rPr lang="it-IT" dirty="0" smtClean="0"/>
              <a:t>: che spinge il cammino della Chiesa e dell’umanità verso il realizzarsi dei cieli nuovi e terra nuova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920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Verso quale CHIESA dobbiamo camminare?</a:t>
            </a:r>
          </a:p>
          <a:p>
            <a:r>
              <a:rPr lang="it-IT" dirty="0" smtClean="0"/>
              <a:t>CHIESA come </a:t>
            </a:r>
            <a:r>
              <a:rPr lang="it-IT" i="1" dirty="0" smtClean="0"/>
              <a:t>sacramento di salvezza</a:t>
            </a:r>
          </a:p>
          <a:p>
            <a:r>
              <a:rPr lang="it-IT" dirty="0" smtClean="0"/>
              <a:t>CHIESA è anzitutto </a:t>
            </a:r>
            <a:r>
              <a:rPr lang="it-IT" sz="4800" dirty="0" smtClean="0"/>
              <a:t>convocazione </a:t>
            </a:r>
            <a:r>
              <a:rPr lang="it-IT" dirty="0" smtClean="0"/>
              <a:t>– «</a:t>
            </a:r>
            <a:r>
              <a:rPr lang="it-IT" i="1" dirty="0" err="1" smtClean="0"/>
              <a:t>ekklesia</a:t>
            </a:r>
            <a:r>
              <a:rPr lang="it-IT" i="1" dirty="0" smtClean="0"/>
              <a:t>»</a:t>
            </a:r>
          </a:p>
          <a:p>
            <a:pPr>
              <a:spcBef>
                <a:spcPts val="0"/>
              </a:spcBef>
            </a:pPr>
            <a:r>
              <a:rPr lang="it-IT" dirty="0" smtClean="0"/>
              <a:t>si configura poi come </a:t>
            </a:r>
            <a:r>
              <a:rPr lang="it-IT" sz="4800" b="1" dirty="0" smtClean="0">
                <a:solidFill>
                  <a:srgbClr val="FF0000"/>
                </a:solidFill>
              </a:rPr>
              <a:t>comunione</a:t>
            </a:r>
          </a:p>
          <a:p>
            <a:pPr>
              <a:spcBef>
                <a:spcPts val="0"/>
              </a:spcBef>
            </a:pPr>
            <a:r>
              <a:rPr lang="it-IT" dirty="0" smtClean="0"/>
              <a:t>in funzione di una </a:t>
            </a:r>
            <a:r>
              <a:rPr lang="it-IT" sz="4800" b="1" dirty="0" smtClean="0">
                <a:solidFill>
                  <a:srgbClr val="FF0000"/>
                </a:solidFill>
              </a:rPr>
              <a:t>missione</a:t>
            </a:r>
          </a:p>
          <a:p>
            <a:r>
              <a:rPr lang="it-IT" b="1" dirty="0" smtClean="0">
                <a:solidFill>
                  <a:srgbClr val="0070C0"/>
                </a:solidFill>
              </a:rPr>
              <a:t>CONVOCAZIONE, COMUNIONE E MISSIONE SONO MOMENTI DI UN CONTINUO DINAMISMO DELL’AZIONE DELLA CHIESA.</a:t>
            </a:r>
          </a:p>
          <a:p>
            <a:endParaRPr lang="it-IT" sz="4800" dirty="0" smtClean="0"/>
          </a:p>
          <a:p>
            <a:pPr marL="0" indent="0">
              <a:buNone/>
            </a:pPr>
            <a:endParaRPr lang="it-IT" sz="4800" dirty="0" smtClean="0"/>
          </a:p>
          <a:p>
            <a:endParaRPr lang="it-IT" sz="4800" dirty="0" smtClean="0"/>
          </a:p>
          <a:p>
            <a:endParaRPr lang="it-IT" i="1" dirty="0" smtClean="0"/>
          </a:p>
          <a:p>
            <a:endParaRPr lang="it-IT" i="1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328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it-IT" sz="4000" dirty="0" smtClean="0"/>
              <a:t>ARTICOLAZIONI ESSENZIALI </a:t>
            </a:r>
          </a:p>
          <a:p>
            <a:pPr marL="0" indent="0" algn="ctr">
              <a:buNone/>
            </a:pPr>
            <a:r>
              <a:rPr lang="it-IT" sz="4000" dirty="0" smtClean="0"/>
              <a:t>DELL’AZIONE </a:t>
            </a:r>
            <a:r>
              <a:rPr lang="it-IT" sz="4000" b="1" dirty="0" smtClean="0">
                <a:solidFill>
                  <a:srgbClr val="FF0000"/>
                </a:solidFill>
              </a:rPr>
              <a:t>EVANGELIZZATRICE</a:t>
            </a:r>
            <a:r>
              <a:rPr lang="it-IT" sz="4000" dirty="0" smtClean="0"/>
              <a:t> DELLA</a:t>
            </a:r>
          </a:p>
          <a:p>
            <a:pPr marL="0" indent="0" algn="ctr">
              <a:buNone/>
            </a:pPr>
            <a:r>
              <a:rPr lang="it-IT" sz="4000" dirty="0" smtClean="0"/>
              <a:t> </a:t>
            </a:r>
            <a:r>
              <a:rPr lang="it-IT" sz="4000" b="1" dirty="0" smtClean="0">
                <a:solidFill>
                  <a:srgbClr val="FF0000"/>
                </a:solidFill>
              </a:rPr>
              <a:t>CHIESA</a:t>
            </a:r>
            <a:r>
              <a:rPr lang="it-IT" sz="4000" dirty="0" smtClean="0"/>
              <a:t> COME SACRAMENTO </a:t>
            </a:r>
          </a:p>
          <a:p>
            <a:pPr marL="0" indent="0" algn="ctr">
              <a:buNone/>
            </a:pPr>
            <a:r>
              <a:rPr lang="it-IT" sz="4000" b="1" dirty="0" smtClean="0">
                <a:solidFill>
                  <a:srgbClr val="0070C0"/>
                </a:solidFill>
              </a:rPr>
              <a:t>UNIVERSALE DI SALVEZZA</a:t>
            </a:r>
          </a:p>
          <a:p>
            <a:pPr marL="0" indent="0" algn="ctr">
              <a:buNone/>
            </a:pPr>
            <a:endParaRPr lang="it-IT" sz="4000" dirty="0" smtClean="0"/>
          </a:p>
          <a:p>
            <a:pPr marL="0" indent="0" algn="ctr">
              <a:buNone/>
            </a:pPr>
            <a:r>
              <a:rPr lang="it-IT" dirty="0" smtClean="0"/>
              <a:t>(</a:t>
            </a:r>
            <a:r>
              <a:rPr lang="it-IT" i="1" dirty="0" smtClean="0"/>
              <a:t>convocazione – comunione – missione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094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marL="0" indent="0" algn="ctr">
              <a:buNone/>
            </a:pPr>
            <a:r>
              <a:rPr lang="it-IT" b="1" dirty="0" smtClean="0">
                <a:latin typeface="Albertus MT" panose="020E0602030304020304" pitchFamily="34" charset="0"/>
              </a:rPr>
              <a:t>2°   </a:t>
            </a:r>
            <a:r>
              <a:rPr lang="it-IT" b="1" dirty="0">
                <a:latin typeface="Albertus MT" panose="020E0602030304020304" pitchFamily="34" charset="0"/>
              </a:rPr>
              <a:t>INCONTRO</a:t>
            </a:r>
          </a:p>
          <a:p>
            <a:pPr marL="0" indent="0" algn="ctr">
              <a:buNone/>
            </a:pP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734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49D4-D30F-47C2-81E0-3F3D4E3F9EC3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188640"/>
            <a:ext cx="2736304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rial Rounded MT Bold" pitchFamily="34" charset="0"/>
              </a:rPr>
              <a:t>1.IMPEGNO FONDAMENTALE E OBIETTIVO FINALE</a:t>
            </a:r>
          </a:p>
          <a:p>
            <a:r>
              <a:rPr lang="it-IT" sz="1400" dirty="0">
                <a:latin typeface="Arial Rounded MT Bold" pitchFamily="34" charset="0"/>
              </a:rPr>
              <a:t>d</a:t>
            </a:r>
            <a:r>
              <a:rPr lang="it-IT" sz="1400" dirty="0" smtClean="0">
                <a:latin typeface="Arial Rounded MT Bold" pitchFamily="34" charset="0"/>
              </a:rPr>
              <a:t>ell’azione ecclesiale</a:t>
            </a:r>
            <a:endParaRPr lang="it-IT" sz="1400" dirty="0">
              <a:latin typeface="Arial Rounded MT Bold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9512" y="2276872"/>
            <a:ext cx="2736304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rial Rounded MT Bold" pitchFamily="34" charset="0"/>
              </a:rPr>
              <a:t>2.FUNZIONI E MEDIAZIONI ECCLESIALI</a:t>
            </a:r>
          </a:p>
          <a:p>
            <a:r>
              <a:rPr lang="it-IT" sz="1400" dirty="0" smtClean="0">
                <a:latin typeface="Arial Rounded MT Bold" pitchFamily="34" charset="0"/>
              </a:rPr>
              <a:t>(“Segni” evangelizzatori)</a:t>
            </a:r>
            <a:endParaRPr lang="it-IT" sz="1400" dirty="0">
              <a:latin typeface="Arial Rounded MT Bold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9512" y="3933056"/>
            <a:ext cx="2736304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rial Rounded MT Bold" pitchFamily="34" charset="0"/>
              </a:rPr>
              <a:t>3.FORME E AMBITI PRINCIPALI dell’azione ecclesiale</a:t>
            </a:r>
          </a:p>
          <a:p>
            <a:r>
              <a:rPr lang="it-IT" sz="1400" dirty="0" smtClean="0">
                <a:latin typeface="Arial Rounded MT Bold" pitchFamily="34" charset="0"/>
              </a:rPr>
              <a:t>(“Processo evangelizzatore”)</a:t>
            </a:r>
            <a:endParaRPr lang="it-IT" sz="1400" dirty="0">
              <a:latin typeface="Arial Rounded MT Bold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79512" y="5733256"/>
            <a:ext cx="2664296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rial Rounded MT Bold" pitchFamily="34" charset="0"/>
              </a:rPr>
              <a:t>4.AGENTI E CONDIZIONAMENTI ISTITUZIONALI</a:t>
            </a:r>
          </a:p>
          <a:p>
            <a:r>
              <a:rPr lang="it-IT" sz="1400" dirty="0" smtClean="0">
                <a:latin typeface="Arial Rounded MT Bold" pitchFamily="34" charset="0"/>
              </a:rPr>
              <a:t>dell’azione ecclesiale</a:t>
            </a:r>
            <a:endParaRPr lang="it-IT" sz="1400" dirty="0">
              <a:latin typeface="Arial Rounded MT Bold" pitchFamily="34" charset="0"/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2987824" y="548680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>
            <a:off x="2987824" y="2564904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>
            <a:off x="2987824" y="4365104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/>
          <p:cNvSpPr/>
          <p:nvPr/>
        </p:nvSpPr>
        <p:spPr>
          <a:xfrm>
            <a:off x="2915816" y="609329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arrotondato 18"/>
          <p:cNvSpPr/>
          <p:nvPr/>
        </p:nvSpPr>
        <p:spPr>
          <a:xfrm>
            <a:off x="3635896" y="188640"/>
            <a:ext cx="5400000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3815616" y="338753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NEL MONDO PER IL MONDO</a:t>
            </a:r>
          </a:p>
          <a:p>
            <a:pPr algn="ctr"/>
            <a:r>
              <a:rPr lang="it-IT" sz="2000" dirty="0" smtClean="0"/>
              <a:t>AL SERVIZIO DEL REGNO </a:t>
            </a:r>
            <a:r>
              <a:rPr lang="it-IT" sz="2000" dirty="0" err="1" smtClean="0"/>
              <a:t>DI</a:t>
            </a:r>
            <a:r>
              <a:rPr lang="it-IT" sz="2000" dirty="0" smtClean="0"/>
              <a:t> DIO</a:t>
            </a:r>
            <a:endParaRPr lang="it-IT" sz="2000" dirty="0"/>
          </a:p>
        </p:txBody>
      </p:sp>
      <p:sp>
        <p:nvSpPr>
          <p:cNvPr id="21" name="Rettangolo arrotondato 20"/>
          <p:cNvSpPr/>
          <p:nvPr/>
        </p:nvSpPr>
        <p:spPr>
          <a:xfrm>
            <a:off x="3491880" y="1988840"/>
            <a:ext cx="1224136" cy="16561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Rettangolo arrotondato 17"/>
          <p:cNvSpPr/>
          <p:nvPr/>
        </p:nvSpPr>
        <p:spPr>
          <a:xfrm>
            <a:off x="4932040" y="1996971"/>
            <a:ext cx="1224136" cy="16561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6372200" y="1988840"/>
            <a:ext cx="1224136" cy="16561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arrotondato 22"/>
          <p:cNvSpPr/>
          <p:nvPr/>
        </p:nvSpPr>
        <p:spPr>
          <a:xfrm>
            <a:off x="7812360" y="1988840"/>
            <a:ext cx="1224136" cy="16561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3491880" y="1268760"/>
            <a:ext cx="5652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IL REGNO </a:t>
            </a:r>
            <a:r>
              <a:rPr lang="it-IT" sz="1600" dirty="0" err="1" smtClean="0"/>
              <a:t>DI</a:t>
            </a:r>
            <a:r>
              <a:rPr lang="it-IT" sz="1600" dirty="0" smtClean="0"/>
              <a:t> DIO NELLA SUA VISIBILITA’ ECCLESIALE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275856" y="1556792"/>
            <a:ext cx="15841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 smtClean="0"/>
              <a:t>è</a:t>
            </a:r>
            <a:r>
              <a:rPr lang="it-IT" sz="1300" b="1" i="1" dirty="0" smtClean="0"/>
              <a:t> </a:t>
            </a:r>
            <a:r>
              <a:rPr lang="it-IT" sz="1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realizzato</a:t>
            </a:r>
            <a:r>
              <a:rPr lang="it-IT" sz="1300" b="1" i="1" dirty="0" smtClean="0"/>
              <a:t> </a:t>
            </a:r>
            <a:r>
              <a:rPr lang="it-IT" sz="1300" dirty="0" smtClean="0"/>
              <a:t>nel segno della</a:t>
            </a:r>
            <a:endParaRPr lang="it-IT" sz="1300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3059832" y="2016713"/>
            <a:ext cx="20882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DIACONIA</a:t>
            </a:r>
          </a:p>
          <a:p>
            <a:pPr algn="ctr"/>
            <a:r>
              <a:rPr lang="it-IT" sz="1400" dirty="0" smtClean="0"/>
              <a:t>Amore-Carità</a:t>
            </a:r>
          </a:p>
          <a:p>
            <a:pPr algn="ctr"/>
            <a:r>
              <a:rPr lang="it-IT" sz="1400" dirty="0" smtClean="0"/>
              <a:t>Servizio</a:t>
            </a:r>
          </a:p>
          <a:p>
            <a:pPr algn="ctr"/>
            <a:r>
              <a:rPr lang="it-IT" sz="1400" dirty="0" smtClean="0"/>
              <a:t>Promozione</a:t>
            </a:r>
          </a:p>
          <a:p>
            <a:pPr algn="ctr"/>
            <a:r>
              <a:rPr lang="it-IT" sz="1400" dirty="0" smtClean="0"/>
              <a:t>Educazione</a:t>
            </a:r>
          </a:p>
          <a:p>
            <a:pPr algn="ctr"/>
            <a:r>
              <a:rPr lang="it-IT" sz="1400" dirty="0" smtClean="0"/>
              <a:t>Liberazione</a:t>
            </a:r>
          </a:p>
          <a:p>
            <a:pPr algn="ctr"/>
            <a:r>
              <a:rPr lang="it-IT" sz="1400" dirty="0" smtClean="0"/>
              <a:t>Solidarietà</a:t>
            </a:r>
            <a:endParaRPr lang="it-IT" sz="14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4716016" y="1556792"/>
            <a:ext cx="15841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 smtClean="0"/>
              <a:t>è</a:t>
            </a:r>
            <a:r>
              <a:rPr lang="it-IT" sz="1300" b="1" i="1" dirty="0" smtClean="0"/>
              <a:t> </a:t>
            </a:r>
            <a:r>
              <a:rPr lang="it-IT" sz="1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vissuto</a:t>
            </a:r>
            <a:r>
              <a:rPr lang="it-IT" sz="1300" b="1" i="1" dirty="0" smtClean="0"/>
              <a:t> </a:t>
            </a:r>
            <a:r>
              <a:rPr lang="it-IT" sz="1300" dirty="0" smtClean="0"/>
              <a:t>nel segno della</a:t>
            </a:r>
            <a:endParaRPr lang="it-IT" sz="1300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4499992" y="2024844"/>
            <a:ext cx="20882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KOINONIA</a:t>
            </a:r>
          </a:p>
          <a:p>
            <a:pPr algn="ctr"/>
            <a:r>
              <a:rPr lang="it-IT" sz="1400" dirty="0" smtClean="0"/>
              <a:t>Comunione</a:t>
            </a:r>
          </a:p>
          <a:p>
            <a:pPr algn="ctr"/>
            <a:r>
              <a:rPr lang="it-IT" sz="1400" dirty="0" smtClean="0"/>
              <a:t>Fraternità</a:t>
            </a:r>
          </a:p>
          <a:p>
            <a:pPr algn="ctr"/>
            <a:r>
              <a:rPr lang="it-IT" sz="1400" dirty="0" smtClean="0"/>
              <a:t>Riconciliazione</a:t>
            </a:r>
          </a:p>
          <a:p>
            <a:pPr algn="ctr"/>
            <a:r>
              <a:rPr lang="it-IT" sz="1400" dirty="0" smtClean="0"/>
              <a:t>Unità</a:t>
            </a:r>
          </a:p>
          <a:p>
            <a:pPr algn="ctr"/>
            <a:r>
              <a:rPr lang="it-IT" sz="1400" dirty="0" smtClean="0"/>
              <a:t>Comunicazione</a:t>
            </a:r>
          </a:p>
          <a:p>
            <a:pPr algn="ctr"/>
            <a:r>
              <a:rPr lang="it-IT" sz="1400" dirty="0" smtClean="0"/>
              <a:t>Condivisione</a:t>
            </a:r>
            <a:endParaRPr lang="it-IT" sz="1400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6156176" y="1556792"/>
            <a:ext cx="15841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 smtClean="0"/>
              <a:t>è </a:t>
            </a:r>
            <a:r>
              <a:rPr lang="it-IT" sz="1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proclamato</a:t>
            </a:r>
            <a:r>
              <a:rPr lang="it-IT" sz="1300" dirty="0" smtClean="0"/>
              <a:t> nel segno della</a:t>
            </a:r>
            <a:endParaRPr lang="it-IT" sz="1300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5940152" y="2124435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MARTYRIA</a:t>
            </a:r>
          </a:p>
          <a:p>
            <a:pPr algn="ctr"/>
            <a:r>
              <a:rPr lang="it-IT" sz="1400" dirty="0" smtClean="0"/>
              <a:t>Primo annuncio</a:t>
            </a:r>
          </a:p>
          <a:p>
            <a:pPr algn="ctr"/>
            <a:r>
              <a:rPr lang="it-IT" sz="1400" dirty="0" smtClean="0"/>
              <a:t>Testimonianza</a:t>
            </a:r>
          </a:p>
          <a:p>
            <a:pPr algn="ctr"/>
            <a:r>
              <a:rPr lang="it-IT" sz="1400" dirty="0" smtClean="0"/>
              <a:t>Profezia</a:t>
            </a:r>
          </a:p>
          <a:p>
            <a:pPr algn="ctr"/>
            <a:r>
              <a:rPr lang="it-IT" sz="1400" dirty="0" smtClean="0"/>
              <a:t>CATECHESI</a:t>
            </a:r>
          </a:p>
          <a:p>
            <a:pPr algn="ctr"/>
            <a:r>
              <a:rPr lang="it-IT" sz="1400" dirty="0" smtClean="0"/>
              <a:t>Predicazione</a:t>
            </a:r>
            <a:endParaRPr lang="it-IT" sz="1400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7559824" y="1556792"/>
            <a:ext cx="15841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 smtClean="0"/>
              <a:t>è </a:t>
            </a:r>
            <a:r>
              <a:rPr lang="it-IT" sz="13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celebrato</a:t>
            </a:r>
            <a:r>
              <a:rPr lang="it-IT" sz="1300" dirty="0" smtClean="0"/>
              <a:t> nel segno della</a:t>
            </a:r>
            <a:endParaRPr lang="it-IT" sz="1300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7380312" y="2016713"/>
            <a:ext cx="20882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LITURGIA</a:t>
            </a:r>
          </a:p>
          <a:p>
            <a:pPr algn="ctr"/>
            <a:r>
              <a:rPr lang="it-IT" sz="1400" dirty="0" smtClean="0"/>
              <a:t>Eucarestia</a:t>
            </a:r>
          </a:p>
          <a:p>
            <a:pPr algn="ctr"/>
            <a:r>
              <a:rPr lang="it-IT" sz="1400" dirty="0" smtClean="0"/>
              <a:t>Sacramenti</a:t>
            </a:r>
          </a:p>
          <a:p>
            <a:pPr algn="ctr"/>
            <a:r>
              <a:rPr lang="it-IT" sz="1400" dirty="0" smtClean="0"/>
              <a:t>Celebrazione</a:t>
            </a:r>
          </a:p>
          <a:p>
            <a:pPr algn="ctr"/>
            <a:r>
              <a:rPr lang="it-IT" sz="1400" dirty="0" smtClean="0"/>
              <a:t>Feste</a:t>
            </a:r>
          </a:p>
          <a:p>
            <a:pPr algn="ctr"/>
            <a:r>
              <a:rPr lang="it-IT" sz="1400" dirty="0" smtClean="0"/>
              <a:t>Devozione</a:t>
            </a:r>
          </a:p>
          <a:p>
            <a:pPr algn="ctr"/>
            <a:r>
              <a:rPr lang="it-IT" sz="1400" dirty="0" smtClean="0"/>
              <a:t>Preghiera</a:t>
            </a:r>
            <a:endParaRPr lang="it-IT" sz="1400" dirty="0"/>
          </a:p>
        </p:txBody>
      </p:sp>
      <p:sp>
        <p:nvSpPr>
          <p:cNvPr id="37" name="Rettangolo arrotondato 36"/>
          <p:cNvSpPr/>
          <p:nvPr/>
        </p:nvSpPr>
        <p:spPr>
          <a:xfrm>
            <a:off x="3383868" y="3717032"/>
            <a:ext cx="1368152" cy="20162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arrotondato 37"/>
          <p:cNvSpPr/>
          <p:nvPr/>
        </p:nvSpPr>
        <p:spPr>
          <a:xfrm>
            <a:off x="4824028" y="3717032"/>
            <a:ext cx="1368152" cy="20162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arrotondato 38"/>
          <p:cNvSpPr/>
          <p:nvPr/>
        </p:nvSpPr>
        <p:spPr>
          <a:xfrm>
            <a:off x="6264188" y="3717032"/>
            <a:ext cx="1368152" cy="20162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arrotondato 39"/>
          <p:cNvSpPr/>
          <p:nvPr/>
        </p:nvSpPr>
        <p:spPr>
          <a:xfrm>
            <a:off x="7704348" y="3717032"/>
            <a:ext cx="1368152" cy="20162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/>
          <p:cNvSpPr txBox="1"/>
          <p:nvPr/>
        </p:nvSpPr>
        <p:spPr>
          <a:xfrm>
            <a:off x="3275856" y="3817203"/>
            <a:ext cx="15841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AZIONE MISSIONARIA</a:t>
            </a:r>
          </a:p>
          <a:p>
            <a:pPr algn="ctr"/>
            <a:r>
              <a:rPr lang="it-IT" sz="1400" dirty="0" smtClean="0"/>
              <a:t>(“ad extra”)</a:t>
            </a:r>
          </a:p>
          <a:p>
            <a:pPr algn="ctr"/>
            <a:r>
              <a:rPr lang="it-IT" sz="1400" dirty="0" smtClean="0"/>
              <a:t>Presenza</a:t>
            </a:r>
          </a:p>
          <a:p>
            <a:pPr algn="ctr"/>
            <a:r>
              <a:rPr lang="it-IT" sz="1400" dirty="0" smtClean="0"/>
              <a:t>Servizio</a:t>
            </a:r>
          </a:p>
          <a:p>
            <a:pPr algn="ctr"/>
            <a:r>
              <a:rPr lang="it-IT" sz="1400" dirty="0" smtClean="0"/>
              <a:t>Dialogo</a:t>
            </a:r>
          </a:p>
          <a:p>
            <a:pPr algn="ctr"/>
            <a:r>
              <a:rPr lang="it-IT" sz="1400" dirty="0" smtClean="0"/>
              <a:t>Testimonianza</a:t>
            </a:r>
          </a:p>
          <a:p>
            <a:pPr algn="ctr"/>
            <a:r>
              <a:rPr lang="it-IT" sz="1400" dirty="0" smtClean="0"/>
              <a:t>Primo annuncio</a:t>
            </a:r>
            <a:endParaRPr lang="it-IT" sz="1400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4716016" y="3978786"/>
            <a:ext cx="158417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 smtClean="0"/>
              <a:t>AZIONE CATECUMENALE</a:t>
            </a:r>
          </a:p>
          <a:p>
            <a:pPr algn="ctr"/>
            <a:r>
              <a:rPr lang="it-IT" sz="1300" dirty="0" smtClean="0"/>
              <a:t>Accoglienza</a:t>
            </a:r>
          </a:p>
          <a:p>
            <a:pPr algn="ctr"/>
            <a:r>
              <a:rPr lang="it-IT" sz="1300" dirty="0" smtClean="0"/>
              <a:t>Accompagnamento</a:t>
            </a:r>
          </a:p>
          <a:p>
            <a:pPr algn="ctr"/>
            <a:r>
              <a:rPr lang="it-IT" sz="1300" dirty="0" smtClean="0"/>
              <a:t>CATECHESI</a:t>
            </a:r>
          </a:p>
          <a:p>
            <a:pPr algn="ctr"/>
            <a:r>
              <a:rPr lang="it-IT" sz="1300" dirty="0" smtClean="0"/>
              <a:t>Iniziazione</a:t>
            </a:r>
          </a:p>
          <a:p>
            <a:pPr algn="ctr"/>
            <a:r>
              <a:rPr lang="it-IT" sz="1300" dirty="0" err="1" smtClean="0"/>
              <a:t>Mistologia</a:t>
            </a:r>
            <a:endParaRPr lang="it-IT" sz="1300" dirty="0"/>
          </a:p>
        </p:txBody>
      </p:sp>
      <p:sp>
        <p:nvSpPr>
          <p:cNvPr id="44" name="CasellaDiTesto 43"/>
          <p:cNvSpPr txBox="1"/>
          <p:nvPr/>
        </p:nvSpPr>
        <p:spPr>
          <a:xfrm>
            <a:off x="6156176" y="3878759"/>
            <a:ext cx="15841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dirty="0" smtClean="0"/>
              <a:t>AZIONE PASTORALE</a:t>
            </a:r>
          </a:p>
          <a:p>
            <a:pPr algn="ctr"/>
            <a:r>
              <a:rPr lang="it-IT" sz="1300" dirty="0" smtClean="0"/>
              <a:t>(“ad </a:t>
            </a:r>
            <a:r>
              <a:rPr lang="it-IT" sz="1300" dirty="0" err="1" smtClean="0"/>
              <a:t>intra</a:t>
            </a:r>
            <a:r>
              <a:rPr lang="it-IT" sz="1300" dirty="0" smtClean="0"/>
              <a:t>”)</a:t>
            </a:r>
          </a:p>
          <a:p>
            <a:pPr algn="ctr"/>
            <a:r>
              <a:rPr lang="it-IT" sz="1300" dirty="0" smtClean="0"/>
              <a:t>Culto-Celebrazione</a:t>
            </a:r>
          </a:p>
          <a:p>
            <a:pPr algn="ctr"/>
            <a:r>
              <a:rPr lang="it-IT" sz="1300" dirty="0" smtClean="0"/>
              <a:t>Predicazione</a:t>
            </a:r>
          </a:p>
          <a:p>
            <a:pPr algn="ctr"/>
            <a:r>
              <a:rPr lang="it-IT" sz="1300" dirty="0" smtClean="0"/>
              <a:t>CATECHESI</a:t>
            </a:r>
          </a:p>
          <a:p>
            <a:pPr algn="ctr"/>
            <a:r>
              <a:rPr lang="it-IT" sz="1300" dirty="0" smtClean="0"/>
              <a:t>Vita comunitaria</a:t>
            </a:r>
          </a:p>
          <a:p>
            <a:pPr algn="ctr"/>
            <a:r>
              <a:rPr lang="it-IT" sz="1300" dirty="0" smtClean="0"/>
              <a:t>Carità-Servizio</a:t>
            </a:r>
            <a:endParaRPr lang="it-IT" sz="1300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7596336" y="3924925"/>
            <a:ext cx="15841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/>
              <a:t>PRESENZA NEL MONDO</a:t>
            </a:r>
          </a:p>
          <a:p>
            <a:pPr algn="ctr"/>
            <a:r>
              <a:rPr lang="it-IT" sz="1400" dirty="0" smtClean="0"/>
              <a:t>Testimonianza</a:t>
            </a:r>
          </a:p>
          <a:p>
            <a:pPr algn="ctr"/>
            <a:r>
              <a:rPr lang="it-IT" sz="1400" dirty="0" smtClean="0"/>
              <a:t>Promozione</a:t>
            </a:r>
          </a:p>
          <a:p>
            <a:pPr algn="ctr"/>
            <a:r>
              <a:rPr lang="it-IT" sz="1400" dirty="0" smtClean="0"/>
              <a:t>Partecipazione</a:t>
            </a:r>
          </a:p>
          <a:p>
            <a:pPr algn="ctr"/>
            <a:r>
              <a:rPr lang="it-IT" sz="1400" dirty="0" smtClean="0"/>
              <a:t>Azione culturale e socio-politica</a:t>
            </a:r>
            <a:endParaRPr lang="it-IT" sz="1400" dirty="0"/>
          </a:p>
        </p:txBody>
      </p:sp>
      <p:sp>
        <p:nvSpPr>
          <p:cNvPr id="46" name="Rettangolo arrotondato 45"/>
          <p:cNvSpPr/>
          <p:nvPr/>
        </p:nvSpPr>
        <p:spPr>
          <a:xfrm>
            <a:off x="3473924" y="6021288"/>
            <a:ext cx="5400000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CasellaDiTesto 46"/>
          <p:cNvSpPr txBox="1"/>
          <p:nvPr/>
        </p:nvSpPr>
        <p:spPr>
          <a:xfrm>
            <a:off x="3347864" y="6176047"/>
            <a:ext cx="5652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MINISTERI – STRUTTURE - ISTITUZIONI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05559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/>
      <p:bldP spid="21" grpId="0" animBg="1"/>
      <p:bldP spid="18" grpId="0" animBg="1"/>
      <p:bldP spid="22" grpId="0" animBg="1"/>
      <p:bldP spid="23" grpId="0" animBg="1"/>
      <p:bldP spid="25" grpId="0"/>
      <p:bldP spid="26" grpId="0"/>
      <p:bldP spid="28" grpId="0"/>
      <p:bldP spid="29" grpId="0"/>
      <p:bldP spid="31" grpId="0"/>
      <p:bldP spid="32" grpId="0"/>
      <p:bldP spid="34" grpId="0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4" grpId="0"/>
      <p:bldP spid="45" grpId="0"/>
      <p:bldP spid="46" grpId="0" animBg="1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766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2F0BB5"/>
                </a:solidFill>
              </a:rPr>
              <a:t>LIVELLI OPERATIVI</a:t>
            </a:r>
          </a:p>
          <a:p>
            <a:pPr marL="571500" indent="-571500">
              <a:buFont typeface="+mj-lt"/>
              <a:buAutoNum type="romanUcPeriod"/>
            </a:pPr>
            <a:r>
              <a:rPr lang="it-IT" b="1" dirty="0" smtClean="0">
                <a:solidFill>
                  <a:srgbClr val="0070C0"/>
                </a:solidFill>
              </a:rPr>
              <a:t>Il livello dell’impegno fondamentale e obiettivo finale dell’azione ecclesiale: </a:t>
            </a:r>
            <a:r>
              <a:rPr lang="it-IT" b="1" i="1" dirty="0"/>
              <a:t>n</a:t>
            </a:r>
            <a:r>
              <a:rPr lang="it-IT" b="1" i="1" dirty="0" smtClean="0"/>
              <a:t>el mondo per il mondo, al servizio del Regno di Dio</a:t>
            </a:r>
          </a:p>
          <a:p>
            <a:pPr marL="571500" indent="-571500">
              <a:buFont typeface="+mj-lt"/>
              <a:buAutoNum type="romanUcPeriod"/>
            </a:pPr>
            <a:r>
              <a:rPr lang="it-IT" b="1" dirty="0" smtClean="0">
                <a:solidFill>
                  <a:srgbClr val="0070C0"/>
                </a:solidFill>
              </a:rPr>
              <a:t>Il livello delle funzioni o mediazioni ecclesiali al servizio del Regno di Dio: </a:t>
            </a:r>
            <a:r>
              <a:rPr lang="it-IT" b="1" dirty="0" smtClean="0">
                <a:solidFill>
                  <a:srgbClr val="FF0000"/>
                </a:solidFill>
              </a:rPr>
              <a:t>DIACONIA, KOINONIA, MARTIRIA, LITURGIA</a:t>
            </a:r>
          </a:p>
          <a:p>
            <a:pPr marL="571500" indent="-571500">
              <a:buFont typeface="+mj-lt"/>
              <a:buAutoNum type="romanUcPeriod"/>
            </a:pPr>
            <a:r>
              <a:rPr lang="it-IT" b="1" dirty="0" smtClean="0">
                <a:solidFill>
                  <a:srgbClr val="0070C0"/>
                </a:solidFill>
              </a:rPr>
              <a:t>Il livello delle forme e ambiti: </a:t>
            </a:r>
            <a:r>
              <a:rPr lang="it-IT" b="1" i="1" dirty="0" smtClean="0"/>
              <a:t>azione missionaria, catecumenale, pastorale, caritativa.</a:t>
            </a:r>
          </a:p>
          <a:p>
            <a:pPr marL="571500" indent="-571500">
              <a:buFont typeface="+mj-lt"/>
              <a:buAutoNum type="romanUcPeriod"/>
            </a:pPr>
            <a:r>
              <a:rPr lang="it-IT" b="1" dirty="0" smtClean="0">
                <a:solidFill>
                  <a:srgbClr val="0070C0"/>
                </a:solidFill>
              </a:rPr>
              <a:t>Il livello degli agenti e condizionamenti personali e istituzioni della prassi ecclesiale: </a:t>
            </a:r>
            <a:r>
              <a:rPr lang="it-IT" b="1" i="1" dirty="0" smtClean="0"/>
              <a:t>ministeri, strutture, istituzioni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284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91264" cy="1498178"/>
          </a:xfrm>
        </p:spPr>
        <p:txBody>
          <a:bodyPr>
            <a:noAutofit/>
          </a:bodyPr>
          <a:lstStyle/>
          <a:p>
            <a:r>
              <a:rPr lang="it-IT" sz="3200" b="1" dirty="0" smtClean="0"/>
              <a:t>I LIVELLO </a:t>
            </a:r>
            <a:r>
              <a:rPr lang="it-IT" sz="3200" dirty="0" smtClean="0"/>
              <a:t>- </a:t>
            </a:r>
            <a:r>
              <a:rPr lang="it-IT" sz="3200" b="1" dirty="0" smtClean="0">
                <a:solidFill>
                  <a:srgbClr val="0070C0"/>
                </a:solidFill>
              </a:rPr>
              <a:t>l’impegno fondamentale e obiettivo finale dell’azione ecclesiale : « </a:t>
            </a:r>
            <a:r>
              <a:rPr lang="it-IT" sz="3200" b="1" i="1" dirty="0" smtClean="0">
                <a:solidFill>
                  <a:srgbClr val="0070C0"/>
                </a:solidFill>
              </a:rPr>
              <a:t>nel mondo per il mondo, al servizio del Regno di Dio</a:t>
            </a:r>
            <a:r>
              <a:rPr lang="it-IT" sz="3200" b="1" dirty="0" smtClean="0">
                <a:solidFill>
                  <a:srgbClr val="0070C0"/>
                </a:solidFill>
              </a:rPr>
              <a:t>»</a:t>
            </a:r>
            <a:endParaRPr lang="it-IT" sz="3200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2708920"/>
            <a:ext cx="8784976" cy="3024336"/>
          </a:xfrm>
        </p:spPr>
        <p:txBody>
          <a:bodyPr>
            <a:normAutofit/>
          </a:bodyPr>
          <a:lstStyle/>
          <a:p>
            <a:r>
              <a:rPr lang="it-IT" dirty="0" smtClean="0"/>
              <a:t>La CHIESA non esiste per se stessa</a:t>
            </a:r>
          </a:p>
          <a:p>
            <a:r>
              <a:rPr lang="it-IT" dirty="0" smtClean="0"/>
              <a:t>La CHIESA come «</a:t>
            </a:r>
            <a:r>
              <a:rPr lang="it-IT" i="1" dirty="0" smtClean="0"/>
              <a:t>sacramento universale di salvezza</a:t>
            </a:r>
            <a:r>
              <a:rPr lang="it-IT" dirty="0" smtClean="0"/>
              <a:t>» (L.G. 48)</a:t>
            </a:r>
          </a:p>
          <a:p>
            <a:r>
              <a:rPr lang="it-IT" dirty="0" smtClean="0"/>
              <a:t>La CHIESA «</a:t>
            </a:r>
            <a:r>
              <a:rPr lang="it-IT" i="1" dirty="0" smtClean="0"/>
              <a:t>nel mondo e per il mondo</a:t>
            </a:r>
            <a:r>
              <a:rPr lang="it-IT" dirty="0" smtClean="0"/>
              <a:t>» (G.S. 40)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933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/>
              <a:t>II LIVELLO </a:t>
            </a:r>
            <a:r>
              <a:rPr lang="it-IT" sz="3200" dirty="0" smtClean="0"/>
              <a:t>- </a:t>
            </a:r>
            <a:r>
              <a:rPr lang="it-IT" sz="3200" b="1" dirty="0" smtClean="0">
                <a:solidFill>
                  <a:srgbClr val="0070C0"/>
                </a:solidFill>
              </a:rPr>
              <a:t>Le funzioni o mediazioni ecclesiali al servizio di Dio: i «</a:t>
            </a:r>
            <a:r>
              <a:rPr lang="it-IT" sz="3200" b="1" i="1" dirty="0" smtClean="0">
                <a:solidFill>
                  <a:srgbClr val="0070C0"/>
                </a:solidFill>
              </a:rPr>
              <a:t>segni»</a:t>
            </a:r>
            <a:r>
              <a:rPr lang="it-IT" sz="3200" b="1" dirty="0" smtClean="0">
                <a:solidFill>
                  <a:srgbClr val="0070C0"/>
                </a:solidFill>
              </a:rPr>
              <a:t> evangelizzatori </a:t>
            </a:r>
            <a:br>
              <a:rPr lang="it-IT" sz="3200" b="1" dirty="0" smtClean="0">
                <a:solidFill>
                  <a:srgbClr val="0070C0"/>
                </a:solidFill>
              </a:rPr>
            </a:br>
            <a:r>
              <a:rPr lang="it-IT" sz="3200" b="1" dirty="0" smtClean="0">
                <a:solidFill>
                  <a:srgbClr val="0070C0"/>
                </a:solidFill>
              </a:rPr>
              <a:t>diaconia, </a:t>
            </a:r>
            <a:r>
              <a:rPr lang="it-IT" sz="3200" b="1" dirty="0" err="1" smtClean="0">
                <a:solidFill>
                  <a:srgbClr val="0070C0"/>
                </a:solidFill>
              </a:rPr>
              <a:t>koinonia</a:t>
            </a:r>
            <a:r>
              <a:rPr lang="it-IT" sz="3200" b="1" dirty="0" smtClean="0">
                <a:solidFill>
                  <a:srgbClr val="0070C0"/>
                </a:solidFill>
              </a:rPr>
              <a:t>, </a:t>
            </a:r>
            <a:r>
              <a:rPr lang="it-IT" sz="3200" b="1" dirty="0" err="1" smtClean="0">
                <a:solidFill>
                  <a:srgbClr val="0070C0"/>
                </a:solidFill>
              </a:rPr>
              <a:t>martyria</a:t>
            </a:r>
            <a:r>
              <a:rPr lang="it-IT" sz="3200" b="1" dirty="0" smtClean="0">
                <a:solidFill>
                  <a:srgbClr val="0070C0"/>
                </a:solidFill>
              </a:rPr>
              <a:t>, liturgia</a:t>
            </a:r>
            <a:endParaRPr lang="it-IT" sz="3200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/>
              <a:t>Natura sacramentale della CHIESA</a:t>
            </a:r>
            <a:r>
              <a:rPr lang="it-IT" sz="2800" dirty="0"/>
              <a:t> </a:t>
            </a:r>
            <a:r>
              <a:rPr lang="it-IT" sz="2800" dirty="0" smtClean="0"/>
              <a:t>in quanto segno e strumento del Regno di Dio:</a:t>
            </a:r>
            <a:endParaRPr lang="it-IT" sz="2800" dirty="0"/>
          </a:p>
          <a:p>
            <a:r>
              <a:rPr lang="it-IT" sz="2800" dirty="0"/>
              <a:t>c</a:t>
            </a:r>
            <a:r>
              <a:rPr lang="it-IT" sz="2800" dirty="0" smtClean="0"/>
              <a:t>ome Regno realizzato nell’amore e nel servizio fraterno (</a:t>
            </a:r>
            <a:r>
              <a:rPr lang="it-IT" sz="2800" dirty="0" smtClean="0">
                <a:solidFill>
                  <a:srgbClr val="FF0000"/>
                </a:solidFill>
              </a:rPr>
              <a:t>DIACONIA</a:t>
            </a:r>
            <a:r>
              <a:rPr lang="it-IT" sz="2800" dirty="0" smtClean="0"/>
              <a:t>)</a:t>
            </a:r>
          </a:p>
          <a:p>
            <a:r>
              <a:rPr lang="it-IT" sz="2800" dirty="0"/>
              <a:t>c</a:t>
            </a:r>
            <a:r>
              <a:rPr lang="it-IT" sz="2800" dirty="0" smtClean="0"/>
              <a:t>ome Regno vissuto nella fraternità e nella comunione (</a:t>
            </a:r>
            <a:r>
              <a:rPr lang="it-IT" sz="2800" dirty="0" smtClean="0">
                <a:solidFill>
                  <a:srgbClr val="FF0000"/>
                </a:solidFill>
              </a:rPr>
              <a:t>KOINONIA</a:t>
            </a:r>
            <a:r>
              <a:rPr lang="it-IT" sz="2800" dirty="0" smtClean="0"/>
              <a:t>)</a:t>
            </a:r>
          </a:p>
          <a:p>
            <a:r>
              <a:rPr lang="it-IT" sz="2800" dirty="0"/>
              <a:t>c</a:t>
            </a:r>
            <a:r>
              <a:rPr lang="it-IT" sz="2800" dirty="0" smtClean="0"/>
              <a:t>ome Regno proclamato nell’annuncio salvifico del Vangelo (</a:t>
            </a:r>
            <a:r>
              <a:rPr lang="it-IT" sz="2800" dirty="0" smtClean="0">
                <a:solidFill>
                  <a:srgbClr val="FF0000"/>
                </a:solidFill>
              </a:rPr>
              <a:t>MARTYRIA</a:t>
            </a:r>
            <a:r>
              <a:rPr lang="it-IT" sz="2800" dirty="0" smtClean="0"/>
              <a:t>)</a:t>
            </a:r>
          </a:p>
          <a:p>
            <a:r>
              <a:rPr lang="it-IT" sz="2800" dirty="0" smtClean="0"/>
              <a:t>Come Regno celebrato nei riti delle celebrazioni cristiane (</a:t>
            </a:r>
            <a:r>
              <a:rPr lang="it-IT" sz="2800" dirty="0" smtClean="0">
                <a:solidFill>
                  <a:srgbClr val="FF0000"/>
                </a:solidFill>
              </a:rPr>
              <a:t>LITURGIA</a:t>
            </a:r>
            <a:r>
              <a:rPr lang="it-IT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983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3768" y="240358"/>
            <a:ext cx="3816424" cy="910523"/>
          </a:xfrm>
        </p:spPr>
        <p:txBody>
          <a:bodyPr/>
          <a:lstStyle/>
          <a:p>
            <a:r>
              <a:rPr lang="it-IT" dirty="0" smtClean="0">
                <a:latin typeface="Cambria" panose="02040503050406030204" pitchFamily="18" charset="0"/>
              </a:rPr>
              <a:t>DIACONIA</a:t>
            </a:r>
            <a:endParaRPr lang="it-IT" dirty="0">
              <a:latin typeface="Cambria" panose="02040503050406030204" pitchFamily="18" charset="0"/>
            </a:endParaRPr>
          </a:p>
        </p:txBody>
      </p:sp>
      <p:pic>
        <p:nvPicPr>
          <p:cNvPr id="1028" name="Picture 4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15856"/>
            <a:ext cx="3816424" cy="541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660232" y="5157192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«</a:t>
            </a:r>
            <a:r>
              <a:rPr lang="it-IT" i="1" dirty="0" err="1" smtClean="0"/>
              <a:t>Kenosi</a:t>
            </a:r>
            <a:r>
              <a:rPr lang="it-IT" i="1" dirty="0" smtClean="0"/>
              <a:t> di Gesù nell’ultima cena»</a:t>
            </a:r>
          </a:p>
          <a:p>
            <a:endParaRPr lang="it-IT" i="1" dirty="0" smtClean="0"/>
          </a:p>
          <a:p>
            <a:r>
              <a:rPr lang="it-IT" dirty="0" smtClean="0"/>
              <a:t>K</a:t>
            </a:r>
            <a:r>
              <a:rPr lang="az-Cyrl-AZ" dirty="0" smtClean="0"/>
              <a:t>Ӧ</a:t>
            </a:r>
            <a:r>
              <a:rPr lang="it-IT" dirty="0" smtClean="0"/>
              <a:t>DER </a:t>
            </a:r>
            <a:r>
              <a:rPr lang="it-IT" dirty="0" err="1" smtClean="0"/>
              <a:t>Sieger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22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ambria" panose="02040503050406030204" pitchFamily="18" charset="0"/>
              </a:rPr>
              <a:t>KOINONIA</a:t>
            </a:r>
            <a:endParaRPr lang="it-IT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http://2.bp.blogspot.com/-kSMj6fjW_38/UBJ_69UzFpI/AAAAAAAABy4/S0wGbu_QMaE/s1600/veronese-cena-in-casa-di-levi_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2" y="1556792"/>
            <a:ext cx="8275210" cy="367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397873" y="573252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«</a:t>
            </a:r>
            <a:r>
              <a:rPr lang="it-IT" i="1" dirty="0" smtClean="0"/>
              <a:t>Cena a casa di Levi</a:t>
            </a:r>
            <a:r>
              <a:rPr lang="it-IT" dirty="0" smtClean="0"/>
              <a:t>»     VERONESE Paolo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301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800" b="1" dirty="0" smtClean="0">
                <a:latin typeface="Albertus MT" panose="020E0602030304020304" pitchFamily="34" charset="0"/>
              </a:rPr>
              <a:t>1°   INCONTRO</a:t>
            </a:r>
            <a:endParaRPr lang="it-IT" sz="4800" b="1" dirty="0">
              <a:latin typeface="Albertus MT" panose="020E0602030304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309" y="260648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Cambria" panose="02040503050406030204" pitchFamily="18" charset="0"/>
              </a:rPr>
              <a:t>MARTYRIA</a:t>
            </a:r>
            <a:endParaRPr lang="it-IT" dirty="0">
              <a:latin typeface="Cambria" panose="02040503050406030204" pitchFamily="18" charset="0"/>
            </a:endParaRPr>
          </a:p>
        </p:txBody>
      </p:sp>
      <p:pic>
        <p:nvPicPr>
          <p:cNvPr id="2050" name="Picture 2" descr="La-parabola-del-seminatore domenico fet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23" y="1412776"/>
            <a:ext cx="5976664" cy="400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411760" y="5805264"/>
            <a:ext cx="4662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«Il Seminatore di zizzania»     </a:t>
            </a:r>
            <a:r>
              <a:rPr lang="it-IT" dirty="0" smtClean="0"/>
              <a:t>FETTI Domenico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839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Cambria" panose="02040503050406030204" pitchFamily="18" charset="0"/>
              </a:rPr>
              <a:t>LITURGIA</a:t>
            </a:r>
            <a:endParaRPr lang="it-IT" dirty="0">
              <a:latin typeface="Cambria" panose="02040503050406030204" pitchFamily="18" charset="0"/>
            </a:endParaRPr>
          </a:p>
        </p:txBody>
      </p:sp>
      <p:pic>
        <p:nvPicPr>
          <p:cNvPr id="3074" name="Picture 2" descr="CENACO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42" y="2060848"/>
            <a:ext cx="672578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640432" y="5373216"/>
            <a:ext cx="392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«L’Ultima Cena»     </a:t>
            </a:r>
            <a:r>
              <a:rPr lang="it-IT" dirty="0" smtClean="0"/>
              <a:t>Leonardo Da Vinci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618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786210"/>
          </a:xfrm>
        </p:spPr>
        <p:txBody>
          <a:bodyPr>
            <a:noAutofit/>
          </a:bodyPr>
          <a:lstStyle/>
          <a:p>
            <a:r>
              <a:rPr lang="it-IT" sz="2800" b="1" dirty="0" smtClean="0"/>
              <a:t>III LIVELLO </a:t>
            </a:r>
            <a:r>
              <a:rPr lang="it-IT" sz="2800" dirty="0" smtClean="0"/>
              <a:t>- </a:t>
            </a:r>
            <a:r>
              <a:rPr lang="it-IT" sz="2800" b="1" dirty="0" smtClean="0">
                <a:solidFill>
                  <a:srgbClr val="0070C0"/>
                </a:solidFill>
              </a:rPr>
              <a:t>Le forme e ambiti principali del processo evangelizzatore: azione missionaria, azione catecumenale, azione pastorale, presenza e azione nel mondo</a:t>
            </a:r>
            <a:endParaRPr lang="it-IT" sz="2800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3096344"/>
          </a:xfrm>
        </p:spPr>
        <p:txBody>
          <a:bodyPr/>
          <a:lstStyle/>
          <a:p>
            <a:r>
              <a:rPr lang="it-IT" dirty="0" smtClean="0"/>
              <a:t>Azione missionaria</a:t>
            </a:r>
          </a:p>
          <a:p>
            <a:r>
              <a:rPr lang="it-IT" dirty="0" smtClean="0"/>
              <a:t>Azione catecumenale</a:t>
            </a:r>
          </a:p>
          <a:p>
            <a:r>
              <a:rPr lang="it-IT" dirty="0" smtClean="0"/>
              <a:t>Azione pastorale</a:t>
            </a:r>
          </a:p>
          <a:p>
            <a:r>
              <a:rPr lang="it-IT" dirty="0" smtClean="0"/>
              <a:t>Presenza e azione nel mondo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16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 IV LIVELLO </a:t>
            </a:r>
            <a:r>
              <a:rPr lang="it-IT" sz="3200" dirty="0" smtClean="0"/>
              <a:t>– </a:t>
            </a:r>
            <a:r>
              <a:rPr lang="it-IT" sz="3200" b="1" dirty="0" smtClean="0">
                <a:solidFill>
                  <a:srgbClr val="0070C0"/>
                </a:solidFill>
              </a:rPr>
              <a:t>Gli agenti e i condizionamenti personali e istituzionali della prassi ecclesiale</a:t>
            </a:r>
            <a:endParaRPr lang="it-IT" sz="3200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1944216"/>
          </a:xfrm>
        </p:spPr>
        <p:txBody>
          <a:bodyPr/>
          <a:lstStyle/>
          <a:p>
            <a:r>
              <a:rPr lang="it-IT" dirty="0" smtClean="0"/>
              <a:t>Ministeri</a:t>
            </a:r>
          </a:p>
          <a:p>
            <a:r>
              <a:rPr lang="it-IT" dirty="0" smtClean="0"/>
              <a:t>Strutture</a:t>
            </a:r>
          </a:p>
          <a:p>
            <a:r>
              <a:rPr lang="it-IT" dirty="0"/>
              <a:t>I</a:t>
            </a:r>
            <a:r>
              <a:rPr lang="it-IT" dirty="0" smtClean="0"/>
              <a:t>stituzioni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608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44397" y="2073148"/>
            <a:ext cx="1672954" cy="16561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Culto</a:t>
            </a:r>
          </a:p>
          <a:p>
            <a:pPr algn="ctr"/>
            <a:r>
              <a:rPr lang="it-IT" sz="2400" dirty="0" smtClean="0"/>
              <a:t>Sacramenti</a:t>
            </a:r>
          </a:p>
          <a:p>
            <a:pPr algn="ctr"/>
            <a:r>
              <a:rPr lang="it-IT" sz="2400" dirty="0" smtClean="0"/>
              <a:t>Devozioni</a:t>
            </a:r>
            <a:endParaRPr lang="it-IT" sz="2400" dirty="0"/>
          </a:p>
        </p:txBody>
      </p:sp>
      <p:sp>
        <p:nvSpPr>
          <p:cNvPr id="5" name="Triangolo isoscele 4"/>
          <p:cNvSpPr/>
          <p:nvPr/>
        </p:nvSpPr>
        <p:spPr>
          <a:xfrm>
            <a:off x="3744397" y="1181363"/>
            <a:ext cx="1672953" cy="72008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1 8"/>
          <p:cNvCxnSpPr/>
          <p:nvPr/>
        </p:nvCxnSpPr>
        <p:spPr>
          <a:xfrm>
            <a:off x="4580873" y="749315"/>
            <a:ext cx="1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378163" y="908720"/>
            <a:ext cx="4350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2650468" y="3934782"/>
            <a:ext cx="3816424" cy="122413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Azione Pastorale ad intra</a:t>
            </a:r>
            <a:endParaRPr lang="it-IT" sz="2400" dirty="0"/>
          </a:p>
        </p:txBody>
      </p:sp>
      <p:sp>
        <p:nvSpPr>
          <p:cNvPr id="17" name="Rettangolo 16"/>
          <p:cNvSpPr/>
          <p:nvPr/>
        </p:nvSpPr>
        <p:spPr>
          <a:xfrm>
            <a:off x="1592542" y="5337212"/>
            <a:ext cx="5976664" cy="122413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Istituzioni – Strutture - Opere</a:t>
            </a:r>
            <a:endParaRPr lang="it-IT" sz="2400" dirty="0"/>
          </a:p>
        </p:txBody>
      </p:sp>
      <p:sp>
        <p:nvSpPr>
          <p:cNvPr id="18" name="Rettangolo 17"/>
          <p:cNvSpPr/>
          <p:nvPr/>
        </p:nvSpPr>
        <p:spPr>
          <a:xfrm>
            <a:off x="2771800" y="2649212"/>
            <a:ext cx="811323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5694039" y="2649212"/>
            <a:ext cx="772853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1592542" y="3934782"/>
            <a:ext cx="97506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6660232" y="3926970"/>
            <a:ext cx="88678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1952047" y="3350006"/>
            <a:ext cx="615557" cy="379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7164288" y="231065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C</a:t>
            </a:r>
            <a:r>
              <a:rPr lang="it-IT" sz="1600" dirty="0" smtClean="0"/>
              <a:t>arità</a:t>
            </a:r>
            <a:endParaRPr lang="it-IT" sz="1600" dirty="0"/>
          </a:p>
        </p:txBody>
      </p:sp>
      <p:cxnSp>
        <p:nvCxnSpPr>
          <p:cNvPr id="25" name="Connettore 2 24"/>
          <p:cNvCxnSpPr>
            <a:stCxn id="23" idx="1"/>
          </p:cNvCxnSpPr>
          <p:nvPr/>
        </p:nvCxnSpPr>
        <p:spPr>
          <a:xfrm flipH="1">
            <a:off x="6609441" y="2479935"/>
            <a:ext cx="554847" cy="67669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1514105" y="190387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Catechesi</a:t>
            </a:r>
            <a:endParaRPr lang="it-IT" sz="16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608556" y="2356681"/>
            <a:ext cx="1343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Comunità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269265" y="2905940"/>
            <a:ext cx="11748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Azione</a:t>
            </a:r>
          </a:p>
          <a:p>
            <a:pPr algn="ctr"/>
            <a:r>
              <a:rPr lang="it-IT" sz="1600" dirty="0" smtClean="0"/>
              <a:t>Missionaria</a:t>
            </a:r>
          </a:p>
          <a:p>
            <a:pPr algn="ctr"/>
            <a:r>
              <a:rPr lang="it-IT" sz="1600" dirty="0"/>
              <a:t>e</a:t>
            </a:r>
            <a:endParaRPr lang="it-IT" sz="1600" dirty="0" smtClean="0"/>
          </a:p>
          <a:p>
            <a:pPr algn="ctr"/>
            <a:r>
              <a:rPr lang="it-IT" sz="1600" dirty="0" err="1" smtClean="0"/>
              <a:t>Cat.le</a:t>
            </a:r>
            <a:endParaRPr lang="it-IT" sz="1600" dirty="0"/>
          </a:p>
        </p:txBody>
      </p:sp>
      <p:cxnSp>
        <p:nvCxnSpPr>
          <p:cNvPr id="36" name="Connettore 2 35"/>
          <p:cNvCxnSpPr>
            <a:stCxn id="32" idx="2"/>
          </p:cNvCxnSpPr>
          <p:nvPr/>
        </p:nvCxnSpPr>
        <p:spPr>
          <a:xfrm>
            <a:off x="2090169" y="2242425"/>
            <a:ext cx="560299" cy="65881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>
            <a:stCxn id="33" idx="2"/>
          </p:cNvCxnSpPr>
          <p:nvPr/>
        </p:nvCxnSpPr>
        <p:spPr>
          <a:xfrm>
            <a:off x="1280302" y="2695235"/>
            <a:ext cx="733200" cy="59563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>
            <a:off x="847291" y="3999190"/>
            <a:ext cx="666814" cy="65394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7704348" y="3350007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Presenze</a:t>
            </a:r>
          </a:p>
          <a:p>
            <a:r>
              <a:rPr lang="it-IT" sz="1600" dirty="0"/>
              <a:t>n</a:t>
            </a:r>
            <a:r>
              <a:rPr lang="it-IT" sz="1600" dirty="0" smtClean="0"/>
              <a:t>el mondo</a:t>
            </a:r>
            <a:endParaRPr lang="it-IT" sz="1600" dirty="0"/>
          </a:p>
        </p:txBody>
      </p:sp>
      <p:cxnSp>
        <p:nvCxnSpPr>
          <p:cNvPr id="49" name="Connettore 2 48"/>
          <p:cNvCxnSpPr>
            <a:stCxn id="47" idx="2"/>
          </p:cNvCxnSpPr>
          <p:nvPr/>
        </p:nvCxnSpPr>
        <p:spPr>
          <a:xfrm flipH="1">
            <a:off x="7704348" y="3934782"/>
            <a:ext cx="576064" cy="45789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sellaDiTesto 55"/>
          <p:cNvSpPr txBox="1"/>
          <p:nvPr/>
        </p:nvSpPr>
        <p:spPr>
          <a:xfrm>
            <a:off x="683568" y="26064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Primato </a:t>
            </a:r>
            <a:r>
              <a:rPr lang="it-IT" sz="2800" dirty="0">
                <a:solidFill>
                  <a:srgbClr val="FF0000"/>
                </a:solidFill>
              </a:rPr>
              <a:t>d</a:t>
            </a:r>
            <a:r>
              <a:rPr lang="it-IT" sz="2800" dirty="0" smtClean="0">
                <a:solidFill>
                  <a:srgbClr val="FF0000"/>
                </a:solidFill>
              </a:rPr>
              <a:t>ell’attività devozionale e sacramentale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2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331640" y="692696"/>
            <a:ext cx="6696744" cy="14401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latin typeface="Rockwell" panose="02060603020205020403" pitchFamily="18" charset="0"/>
              </a:rPr>
              <a:t>Nel mondo per il mondo</a:t>
            </a:r>
          </a:p>
          <a:p>
            <a:pPr algn="ctr"/>
            <a:r>
              <a:rPr lang="it-IT" sz="3600" dirty="0">
                <a:latin typeface="Rockwell" panose="02060603020205020403" pitchFamily="18" charset="0"/>
              </a:rPr>
              <a:t>a</a:t>
            </a:r>
            <a:r>
              <a:rPr lang="it-IT" sz="3600" dirty="0" smtClean="0">
                <a:latin typeface="Rockwell" panose="02060603020205020403" pitchFamily="18" charset="0"/>
              </a:rPr>
              <a:t>l servizio del Regno</a:t>
            </a:r>
            <a:endParaRPr lang="it-IT" sz="3600" dirty="0">
              <a:latin typeface="Rockwell" panose="02060603020205020403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75656" y="2377618"/>
            <a:ext cx="1512168" cy="11233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Diaconia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244391" y="2377618"/>
            <a:ext cx="1440160" cy="11233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Koinonia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4916262" y="2377618"/>
            <a:ext cx="1368152" cy="11233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Martyria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6516216" y="2377618"/>
            <a:ext cx="1368152" cy="11233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Liturgia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907704" y="3717032"/>
            <a:ext cx="1512168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 smtClean="0"/>
              <a:t>Azione</a:t>
            </a:r>
          </a:p>
          <a:p>
            <a:pPr algn="ctr"/>
            <a:r>
              <a:rPr lang="it-IT" dirty="0" smtClean="0"/>
              <a:t>Missionaria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3635896" y="3717032"/>
            <a:ext cx="792088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 smtClean="0"/>
              <a:t>Az.</a:t>
            </a:r>
          </a:p>
          <a:p>
            <a:pPr algn="ctr"/>
            <a:r>
              <a:rPr lang="it-IT" dirty="0" err="1" smtClean="0"/>
              <a:t>Cat</a:t>
            </a:r>
            <a:r>
              <a:rPr lang="it-IT" dirty="0" smtClean="0"/>
              <a:t>.</a:t>
            </a:r>
          </a:p>
          <a:p>
            <a:pPr algn="ctr"/>
            <a:r>
              <a:rPr lang="it-IT" dirty="0" smtClean="0"/>
              <a:t>le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4644008" y="3717032"/>
            <a:ext cx="1656184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 smtClean="0"/>
              <a:t>Azione</a:t>
            </a:r>
          </a:p>
          <a:p>
            <a:pPr algn="ctr"/>
            <a:r>
              <a:rPr lang="it-IT" dirty="0" smtClean="0"/>
              <a:t>Pastorale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6516216" y="3717032"/>
            <a:ext cx="864096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 err="1" smtClean="0"/>
              <a:t>Pres</a:t>
            </a:r>
            <a:r>
              <a:rPr lang="it-IT" dirty="0" smtClean="0"/>
              <a:t>.</a:t>
            </a:r>
          </a:p>
          <a:p>
            <a:pPr algn="ctr"/>
            <a:r>
              <a:rPr lang="it-IT" dirty="0"/>
              <a:t>n</a:t>
            </a:r>
            <a:r>
              <a:rPr lang="it-IT" dirty="0" smtClean="0"/>
              <a:t>el </a:t>
            </a:r>
          </a:p>
          <a:p>
            <a:pPr algn="ctr"/>
            <a:r>
              <a:rPr lang="it-IT" dirty="0" smtClean="0"/>
              <a:t>Mondo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1331640" y="5104178"/>
            <a:ext cx="6696744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 smtClean="0"/>
              <a:t>Strutture Istituzioni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755576" y="44624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PASTORALE EVANGELIZZATRICE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5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Pastorale  (=) (</a:t>
            </a:r>
            <a:r>
              <a:rPr lang="it-IT" sz="4000" dirty="0" smtClean="0"/>
              <a:t>≅</a:t>
            </a:r>
            <a:r>
              <a:rPr lang="it-IT" dirty="0" smtClean="0"/>
              <a:t>) (≠)  prassi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it-IT" sz="4600" b="1" dirty="0"/>
              <a:t>prassi</a:t>
            </a:r>
            <a:r>
              <a:rPr lang="it-IT" dirty="0"/>
              <a:t> s. f. [dal gr. π</a:t>
            </a:r>
            <a:r>
              <a:rPr lang="it-IT" dirty="0" err="1"/>
              <a:t>ρᾶξις</a:t>
            </a:r>
            <a:r>
              <a:rPr lang="it-IT" dirty="0"/>
              <a:t> «azione, modo di agire», </a:t>
            </a:r>
            <a:r>
              <a:rPr lang="it-IT" dirty="0" err="1"/>
              <a:t>der</a:t>
            </a:r>
            <a:r>
              <a:rPr lang="it-IT" dirty="0"/>
              <a:t>. di π</a:t>
            </a:r>
            <a:r>
              <a:rPr lang="it-IT" dirty="0" err="1"/>
              <a:t>ράσσω</a:t>
            </a:r>
            <a:r>
              <a:rPr lang="it-IT" dirty="0"/>
              <a:t> «fare»]. </a:t>
            </a:r>
            <a:endParaRPr lang="it-IT" dirty="0" smtClean="0"/>
          </a:p>
          <a:p>
            <a:pPr marL="0" indent="0" algn="just">
              <a:buNone/>
            </a:pPr>
            <a:r>
              <a:rPr lang="it-IT" dirty="0" smtClean="0">
                <a:solidFill>
                  <a:srgbClr val="FF0000"/>
                </a:solidFill>
              </a:rPr>
              <a:t>In </a:t>
            </a:r>
            <a:r>
              <a:rPr lang="it-IT" dirty="0">
                <a:solidFill>
                  <a:srgbClr val="FF0000"/>
                </a:solidFill>
              </a:rPr>
              <a:t>genere, l’attività pratica, </a:t>
            </a:r>
            <a:r>
              <a:rPr lang="it-IT" dirty="0" smtClean="0">
                <a:solidFill>
                  <a:srgbClr val="FF0000"/>
                </a:solidFill>
              </a:rPr>
              <a:t>specifica </a:t>
            </a:r>
            <a:r>
              <a:rPr lang="it-IT" dirty="0">
                <a:solidFill>
                  <a:srgbClr val="FF0000"/>
                </a:solidFill>
              </a:rPr>
              <a:t>in quanto contrapposta all’attività teorica o speculativa. </a:t>
            </a:r>
            <a:endParaRPr lang="it-IT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it-IT" dirty="0" smtClean="0"/>
              <a:t>Nel </a:t>
            </a:r>
            <a:r>
              <a:rPr lang="it-IT" dirty="0"/>
              <a:t>linguaggio </a:t>
            </a:r>
            <a:r>
              <a:rPr lang="it-IT" dirty="0" smtClean="0"/>
              <a:t>comune:</a:t>
            </a:r>
            <a:r>
              <a:rPr lang="it-IT" dirty="0"/>
              <a:t> </a:t>
            </a:r>
            <a:endParaRPr lang="it-IT" dirty="0" smtClean="0"/>
          </a:p>
          <a:p>
            <a:pPr marL="0" indent="0" algn="just">
              <a:buNone/>
            </a:pPr>
            <a:r>
              <a:rPr lang="it-IT" b="1" dirty="0" smtClean="0"/>
              <a:t>a</a:t>
            </a:r>
            <a:r>
              <a:rPr lang="it-IT" b="1" dirty="0"/>
              <a:t>.</a:t>
            </a:r>
            <a:r>
              <a:rPr lang="it-IT" dirty="0"/>
              <a:t> </a:t>
            </a:r>
            <a:r>
              <a:rPr lang="it-IT" dirty="0">
                <a:solidFill>
                  <a:srgbClr val="FF0000"/>
                </a:solidFill>
              </a:rPr>
              <a:t>l</a:t>
            </a:r>
            <a:r>
              <a:rPr lang="it-IT" dirty="0" smtClean="0">
                <a:solidFill>
                  <a:srgbClr val="FF0000"/>
                </a:solidFill>
              </a:rPr>
              <a:t>’esercizio </a:t>
            </a:r>
            <a:r>
              <a:rPr lang="it-IT" dirty="0">
                <a:solidFill>
                  <a:srgbClr val="FF0000"/>
                </a:solidFill>
              </a:rPr>
              <a:t>di un’attività, di una professione, di un’arte</a:t>
            </a:r>
            <a:r>
              <a:rPr lang="it-IT" dirty="0"/>
              <a:t>, e </a:t>
            </a:r>
            <a:r>
              <a:rPr lang="it-IT" dirty="0" smtClean="0"/>
              <a:t> l’insieme </a:t>
            </a:r>
            <a:r>
              <a:rPr lang="it-IT" dirty="0"/>
              <a:t>delle norme che la regolano: </a:t>
            </a:r>
            <a:r>
              <a:rPr lang="it-IT" i="1" dirty="0"/>
              <a:t>la </a:t>
            </a:r>
            <a:r>
              <a:rPr lang="it-IT" i="1" dirty="0" smtClean="0"/>
              <a:t>p</a:t>
            </a:r>
            <a:r>
              <a:rPr lang="it-IT" dirty="0" smtClean="0"/>
              <a:t>.</a:t>
            </a:r>
            <a:r>
              <a:rPr lang="it-IT" dirty="0"/>
              <a:t> </a:t>
            </a:r>
            <a:r>
              <a:rPr lang="it-IT" i="1" dirty="0"/>
              <a:t>medica</a:t>
            </a:r>
            <a:r>
              <a:rPr lang="it-IT" dirty="0"/>
              <a:t>, </a:t>
            </a:r>
            <a:r>
              <a:rPr lang="it-IT" i="1" dirty="0"/>
              <a:t>legale</a:t>
            </a:r>
            <a:r>
              <a:rPr lang="it-IT" dirty="0"/>
              <a:t>, </a:t>
            </a:r>
            <a:r>
              <a:rPr lang="it-IT" i="1" dirty="0"/>
              <a:t>giornalistica</a:t>
            </a:r>
            <a:r>
              <a:rPr lang="it-IT" dirty="0"/>
              <a:t>. </a:t>
            </a:r>
            <a:endParaRPr lang="it-IT" dirty="0" smtClean="0"/>
          </a:p>
          <a:p>
            <a:pPr marL="0" indent="0" algn="just">
              <a:buNone/>
            </a:pPr>
            <a:r>
              <a:rPr lang="it-IT" b="1" dirty="0" smtClean="0"/>
              <a:t>b</a:t>
            </a:r>
            <a:r>
              <a:rPr lang="it-IT" b="1" dirty="0"/>
              <a:t>.</a:t>
            </a:r>
            <a:r>
              <a:rPr lang="it-IT" dirty="0"/>
              <a:t> </a:t>
            </a:r>
            <a:r>
              <a:rPr lang="it-IT" dirty="0">
                <a:solidFill>
                  <a:srgbClr val="FF0000"/>
                </a:solidFill>
              </a:rPr>
              <a:t>p</a:t>
            </a:r>
            <a:r>
              <a:rPr lang="it-IT" dirty="0" smtClean="0">
                <a:solidFill>
                  <a:srgbClr val="FF0000"/>
                </a:solidFill>
              </a:rPr>
              <a:t>rocedura </a:t>
            </a:r>
            <a:r>
              <a:rPr lang="it-IT" dirty="0">
                <a:solidFill>
                  <a:srgbClr val="FF0000"/>
                </a:solidFill>
              </a:rPr>
              <a:t>abituale, consuetudine nello svolgere una determinata attività</a:t>
            </a:r>
            <a:r>
              <a:rPr lang="it-IT" dirty="0"/>
              <a:t>, </a:t>
            </a:r>
            <a:r>
              <a:rPr lang="it-IT" dirty="0" smtClean="0"/>
              <a:t>specifiche </a:t>
            </a:r>
            <a:r>
              <a:rPr lang="it-IT" dirty="0"/>
              <a:t>con riferimento ad attività regolate solo da norme generali e incomplete, non codificate in una legge </a:t>
            </a:r>
            <a:r>
              <a:rPr lang="it-IT" dirty="0" smtClean="0"/>
              <a:t>o in un regolamento</a:t>
            </a:r>
            <a:r>
              <a:rPr lang="it-IT" dirty="0"/>
              <a:t>: </a:t>
            </a:r>
            <a:r>
              <a:rPr lang="it-IT" i="1" dirty="0"/>
              <a:t>p</a:t>
            </a:r>
            <a:r>
              <a:rPr lang="it-IT" dirty="0"/>
              <a:t>. </a:t>
            </a:r>
            <a:r>
              <a:rPr lang="it-IT" i="1" dirty="0"/>
              <a:t>amministrativa</a:t>
            </a:r>
            <a:r>
              <a:rPr lang="it-IT" dirty="0"/>
              <a:t>; </a:t>
            </a:r>
            <a:r>
              <a:rPr lang="it-IT" i="1" dirty="0"/>
              <a:t>p</a:t>
            </a:r>
            <a:r>
              <a:rPr lang="it-IT" dirty="0"/>
              <a:t>. </a:t>
            </a:r>
            <a:r>
              <a:rPr lang="it-IT" i="1" dirty="0"/>
              <a:t>costituzionale</a:t>
            </a:r>
            <a:r>
              <a:rPr lang="it-IT" dirty="0"/>
              <a:t>; </a:t>
            </a:r>
            <a:r>
              <a:rPr lang="it-IT" i="1" dirty="0"/>
              <a:t>p</a:t>
            </a:r>
            <a:r>
              <a:rPr lang="it-IT" dirty="0"/>
              <a:t>. </a:t>
            </a:r>
            <a:r>
              <a:rPr lang="it-IT" i="1" dirty="0"/>
              <a:t>parlamentare</a:t>
            </a:r>
            <a:r>
              <a:rPr lang="it-IT" dirty="0"/>
              <a:t>; </a:t>
            </a:r>
            <a:r>
              <a:rPr lang="it-IT" i="1" dirty="0"/>
              <a:t>p</a:t>
            </a:r>
            <a:r>
              <a:rPr lang="it-IT" dirty="0"/>
              <a:t>. </a:t>
            </a:r>
            <a:r>
              <a:rPr lang="it-IT" i="1" dirty="0"/>
              <a:t>protocollare</a:t>
            </a:r>
            <a:r>
              <a:rPr lang="it-IT" dirty="0"/>
              <a:t>; </a:t>
            </a:r>
            <a:r>
              <a:rPr lang="it-IT" i="1" dirty="0"/>
              <a:t>seguire la p</a:t>
            </a:r>
            <a:r>
              <a:rPr lang="it-IT" dirty="0"/>
              <a:t>., </a:t>
            </a:r>
            <a:r>
              <a:rPr lang="it-IT" i="1" dirty="0"/>
              <a:t>conformarsi alla p</a:t>
            </a:r>
            <a:r>
              <a:rPr lang="it-IT" dirty="0"/>
              <a:t>.; </a:t>
            </a:r>
            <a:r>
              <a:rPr lang="it-IT" i="1" dirty="0"/>
              <a:t>è p</a:t>
            </a:r>
            <a:r>
              <a:rPr lang="it-IT" dirty="0"/>
              <a:t>. </a:t>
            </a:r>
            <a:r>
              <a:rPr lang="it-IT" i="1" dirty="0"/>
              <a:t>corrente</a:t>
            </a:r>
            <a:r>
              <a:rPr lang="it-IT" dirty="0"/>
              <a:t>, </a:t>
            </a:r>
            <a:r>
              <a:rPr lang="it-IT" i="1" dirty="0"/>
              <a:t>in questi casi</a:t>
            </a:r>
            <a:r>
              <a:rPr lang="it-IT" dirty="0"/>
              <a:t>, </a:t>
            </a:r>
            <a:r>
              <a:rPr lang="it-IT" i="1" dirty="0"/>
              <a:t>seguire l’ordine gerarchico</a:t>
            </a:r>
            <a:r>
              <a:rPr lang="it-IT" dirty="0"/>
              <a:t>. </a:t>
            </a: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(vocabolario Treccani)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832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5400600"/>
          </a:xfrm>
        </p:spPr>
        <p:txBody>
          <a:bodyPr>
            <a:noAutofit/>
          </a:bodyPr>
          <a:lstStyle/>
          <a:p>
            <a:r>
              <a:rPr lang="it-IT" b="1" dirty="0" smtClean="0"/>
              <a:t>pastorale</a:t>
            </a:r>
            <a:r>
              <a:rPr lang="it-IT" sz="2200" dirty="0"/>
              <a:t> </a:t>
            </a:r>
            <a:r>
              <a:rPr lang="it-IT" sz="2200" dirty="0" err="1"/>
              <a:t>agg</a:t>
            </a:r>
            <a:r>
              <a:rPr lang="it-IT" sz="2200" dirty="0"/>
              <a:t>. [dal </a:t>
            </a:r>
            <a:r>
              <a:rPr lang="it-IT" sz="2200" dirty="0" err="1"/>
              <a:t>lat</a:t>
            </a:r>
            <a:r>
              <a:rPr lang="it-IT" sz="2200" dirty="0"/>
              <a:t>. </a:t>
            </a:r>
            <a:r>
              <a:rPr lang="it-IT" sz="2200" i="1" dirty="0" err="1"/>
              <a:t>pastoralis</a:t>
            </a:r>
            <a:r>
              <a:rPr lang="it-IT" sz="2200" dirty="0"/>
              <a:t>, </a:t>
            </a:r>
            <a:r>
              <a:rPr lang="it-IT" sz="2200" dirty="0" err="1"/>
              <a:t>der</a:t>
            </a:r>
            <a:r>
              <a:rPr lang="it-IT" sz="2200" dirty="0"/>
              <a:t>. di </a:t>
            </a:r>
            <a:r>
              <a:rPr lang="it-IT" sz="2200" i="1" dirty="0" err="1"/>
              <a:t>pastor</a:t>
            </a:r>
            <a:r>
              <a:rPr lang="it-IT" sz="2200" dirty="0"/>
              <a:t> </a:t>
            </a:r>
            <a:r>
              <a:rPr lang="it-IT" sz="2200" dirty="0" smtClean="0"/>
              <a:t>-</a:t>
            </a:r>
            <a:r>
              <a:rPr lang="it-IT" sz="2200" i="1" dirty="0" err="1" smtClean="0"/>
              <a:t>oris</a:t>
            </a:r>
            <a:r>
              <a:rPr lang="it-IT" sz="2200" dirty="0"/>
              <a:t> «pastore»]. </a:t>
            </a:r>
            <a:endParaRPr lang="it-IT" sz="2200" dirty="0" smtClean="0"/>
          </a:p>
          <a:p>
            <a:pPr marL="0" indent="0">
              <a:buNone/>
            </a:pPr>
            <a:r>
              <a:rPr lang="it-IT" sz="2200" b="1" dirty="0" smtClean="0"/>
              <a:t>1.    </a:t>
            </a:r>
            <a:r>
              <a:rPr lang="it-IT" sz="2200" dirty="0">
                <a:solidFill>
                  <a:srgbClr val="FF0000"/>
                </a:solidFill>
              </a:rPr>
              <a:t>d</a:t>
            </a:r>
            <a:r>
              <a:rPr lang="it-IT" sz="2200" dirty="0" smtClean="0">
                <a:solidFill>
                  <a:srgbClr val="FF0000"/>
                </a:solidFill>
              </a:rPr>
              <a:t>i </a:t>
            </a:r>
            <a:r>
              <a:rPr lang="it-IT" sz="2200" dirty="0">
                <a:solidFill>
                  <a:srgbClr val="FF0000"/>
                </a:solidFill>
              </a:rPr>
              <a:t>pastore, dei pastori, che ha rapporto con la vita dei </a:t>
            </a:r>
            <a:r>
              <a:rPr lang="it-IT" sz="2200" dirty="0" smtClean="0">
                <a:solidFill>
                  <a:srgbClr val="FF0000"/>
                </a:solidFill>
              </a:rPr>
              <a:t>pastori.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2200" b="1" dirty="0" smtClean="0"/>
              <a:t>2.</a:t>
            </a:r>
            <a:r>
              <a:rPr lang="it-IT" sz="2200" dirty="0" smtClean="0"/>
              <a:t> del </a:t>
            </a:r>
            <a:r>
              <a:rPr lang="it-IT" sz="2200" dirty="0"/>
              <a:t>sacerdote o, più spesso, del vescovo (in quanto pastori d’anime): </a:t>
            </a:r>
            <a:r>
              <a:rPr lang="it-IT" sz="2200" i="1" dirty="0"/>
              <a:t>l’ufficio p</a:t>
            </a:r>
            <a:r>
              <a:rPr lang="it-IT" sz="2200" dirty="0"/>
              <a:t>.; </a:t>
            </a:r>
            <a:r>
              <a:rPr lang="it-IT" sz="2200" i="1" dirty="0"/>
              <a:t>le cure</a:t>
            </a:r>
            <a:r>
              <a:rPr lang="it-IT" sz="2200" dirty="0"/>
              <a:t>, </a:t>
            </a:r>
            <a:r>
              <a:rPr lang="it-IT" sz="2200" i="1" dirty="0"/>
              <a:t>le fatiche pastorali</a:t>
            </a:r>
            <a:r>
              <a:rPr lang="it-IT" sz="2200" dirty="0"/>
              <a:t>. In generale, nella teologia cattolica, </a:t>
            </a:r>
            <a:r>
              <a:rPr lang="it-IT" sz="2200" i="1" dirty="0"/>
              <a:t>azione p</a:t>
            </a:r>
            <a:r>
              <a:rPr lang="it-IT" sz="2200" dirty="0"/>
              <a:t>. (o più </a:t>
            </a:r>
            <a:r>
              <a:rPr lang="it-IT" sz="2200" dirty="0" err="1"/>
              <a:t>comunem</a:t>
            </a:r>
            <a:r>
              <a:rPr lang="it-IT" sz="2200" dirty="0"/>
              <a:t>. </a:t>
            </a:r>
            <a:r>
              <a:rPr lang="it-IT" sz="2200" i="1" dirty="0"/>
              <a:t>pastorale</a:t>
            </a:r>
            <a:r>
              <a:rPr lang="it-IT" sz="2200" dirty="0"/>
              <a:t> s. f.), </a:t>
            </a:r>
            <a:r>
              <a:rPr lang="it-IT" sz="2200" dirty="0">
                <a:solidFill>
                  <a:srgbClr val="FF0000"/>
                </a:solidFill>
              </a:rPr>
              <a:t>l’insieme dei mezzi pratici </a:t>
            </a:r>
            <a:r>
              <a:rPr lang="it-IT" sz="2200" dirty="0" smtClean="0">
                <a:solidFill>
                  <a:srgbClr val="FF0000"/>
                </a:solidFill>
              </a:rPr>
              <a:t>necessari </a:t>
            </a:r>
            <a:r>
              <a:rPr lang="it-IT" sz="2200" dirty="0">
                <a:solidFill>
                  <a:srgbClr val="FF0000"/>
                </a:solidFill>
              </a:rPr>
              <a:t>per svolgere e attuare nel mondo gli insegnamenti di Cristo e della Chiesa.</a:t>
            </a:r>
            <a:r>
              <a:rPr lang="it-IT" sz="2200" dirty="0"/>
              <a:t> In </a:t>
            </a:r>
            <a:r>
              <a:rPr lang="it-IT" sz="2200" dirty="0" err="1"/>
              <a:t>partic</a:t>
            </a:r>
            <a:r>
              <a:rPr lang="it-IT" sz="2200" dirty="0"/>
              <a:t>.: </a:t>
            </a:r>
            <a:r>
              <a:rPr lang="it-IT" sz="2200" i="1" dirty="0"/>
              <a:t>teologia p</a:t>
            </a:r>
            <a:r>
              <a:rPr lang="it-IT" sz="2200" dirty="0"/>
              <a:t>., quella parte della scienza sacra che regola i doveri, indica i metodi, espone la legislazione della Chiesa, per il compimento dell’ufficio </a:t>
            </a:r>
            <a:r>
              <a:rPr lang="it-IT" sz="2200" dirty="0" smtClean="0"/>
              <a:t>sacerdotale</a:t>
            </a:r>
            <a:r>
              <a:rPr lang="it-IT" sz="2200" dirty="0"/>
              <a:t>; </a:t>
            </a:r>
            <a:r>
              <a:rPr lang="it-IT" sz="2200" i="1" dirty="0"/>
              <a:t>lettera p</a:t>
            </a:r>
            <a:r>
              <a:rPr lang="it-IT" sz="2200" dirty="0" smtClean="0"/>
              <a:t>., </a:t>
            </a:r>
            <a:r>
              <a:rPr lang="it-IT" sz="2200" dirty="0"/>
              <a:t>lettera indirizzata dal vescovo di una diocesi, o da più vescovi di una circoscrizione ecclesiastica ai parroci e a tutti i fedeli, in cui si affrontano temi di fede o di carattere religioso, oppure vengono suggeriti orientamenti su problemi di carattere etico e sociale; </a:t>
            </a:r>
            <a:r>
              <a:rPr lang="it-IT" sz="2200" i="1" dirty="0"/>
              <a:t>consiglio p</a:t>
            </a:r>
            <a:r>
              <a:rPr lang="it-IT" sz="2200" dirty="0"/>
              <a:t>., organo consultivo della diocesi composto di sacerdoti, religiosi e laici scelti dal vescovo; </a:t>
            </a:r>
            <a:r>
              <a:rPr lang="it-IT" sz="2200" i="1" dirty="0"/>
              <a:t>visita p</a:t>
            </a:r>
            <a:r>
              <a:rPr lang="it-IT" sz="2200" dirty="0"/>
              <a:t>., la visita alle parrocchie della diocesi che il vescovo è tenuto periodicamente a fare; </a:t>
            </a:r>
            <a:r>
              <a:rPr lang="it-IT" sz="2200" i="1" dirty="0"/>
              <a:t>bastone p</a:t>
            </a:r>
            <a:r>
              <a:rPr lang="it-IT" sz="2200" dirty="0"/>
              <a:t>., e più </a:t>
            </a:r>
            <a:r>
              <a:rPr lang="it-IT" sz="2200" dirty="0" err="1"/>
              <a:t>com</a:t>
            </a:r>
            <a:r>
              <a:rPr lang="it-IT" sz="2200" dirty="0"/>
              <a:t>. </a:t>
            </a:r>
            <a:r>
              <a:rPr lang="it-IT" sz="2200" i="1" dirty="0"/>
              <a:t>pastorale</a:t>
            </a:r>
            <a:r>
              <a:rPr lang="it-IT" sz="2200" dirty="0"/>
              <a:t> s. m</a:t>
            </a:r>
            <a:r>
              <a:rPr lang="it-IT" sz="2200" dirty="0" smtClean="0"/>
              <a:t>..</a:t>
            </a:r>
            <a:r>
              <a:rPr lang="it-IT" sz="2200" dirty="0"/>
              <a:t> </a:t>
            </a:r>
            <a:r>
              <a:rPr lang="it-IT" sz="2200" dirty="0" smtClean="0"/>
              <a:t> </a:t>
            </a:r>
          </a:p>
          <a:p>
            <a:pPr marL="0" indent="0">
              <a:buNone/>
            </a:pPr>
            <a:r>
              <a:rPr lang="it-IT" sz="2200" dirty="0" smtClean="0"/>
              <a:t>(vocabolario Treccani)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58898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4525963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Teologia Pastorale</a:t>
            </a:r>
            <a:r>
              <a:rPr lang="it-IT" dirty="0" smtClean="0"/>
              <a:t>: riflessione sulla vita della Chiesa in servizio del mondo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Pastorale</a:t>
            </a:r>
            <a:r>
              <a:rPr lang="it-IT" dirty="0" smtClean="0"/>
              <a:t>: l’azione multiforme dell’intera comunità ecclesiale animata dallo Spirito Santo, per l’attuazione nel tempo del progetto di salvezza di Dio sugli uomini.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000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8958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U</a:t>
            </a:r>
            <a:r>
              <a:rPr lang="it-IT" b="1" dirty="0" smtClean="0">
                <a:solidFill>
                  <a:srgbClr val="0070C0"/>
                </a:solidFill>
              </a:rPr>
              <a:t>na panoramica storica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it-IT" b="1" dirty="0" smtClean="0"/>
              <a:t>La Pastorale nella Chiesa antica</a:t>
            </a:r>
          </a:p>
          <a:p>
            <a:pPr marL="541338" indent="-541338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dirty="0"/>
              <a:t> </a:t>
            </a:r>
            <a:r>
              <a:rPr lang="it-IT" dirty="0" smtClean="0"/>
              <a:t> vita pastorale che ha come riferimento il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/>
              <a:t> </a:t>
            </a:r>
            <a:r>
              <a:rPr lang="it-IT" dirty="0" smtClean="0"/>
              <a:t>       collegio apostolico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dirty="0"/>
              <a:t> </a:t>
            </a:r>
            <a:r>
              <a:rPr lang="it-IT" dirty="0" smtClean="0"/>
              <a:t>   Chiesa percepita con un forte senso di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/>
              <a:t> </a:t>
            </a:r>
            <a:r>
              <a:rPr lang="it-IT" dirty="0" smtClean="0"/>
              <a:t>       appartenenza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it-IT" dirty="0"/>
              <a:t> </a:t>
            </a:r>
            <a:r>
              <a:rPr lang="it-IT" dirty="0" smtClean="0"/>
              <a:t>    la Chiesa è costituita da piccole comunità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dirty="0" smtClean="0"/>
              <a:t>         impegnate:</a:t>
            </a:r>
          </a:p>
          <a:p>
            <a:pPr marL="896938" lvl="1" indent="-3556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dirty="0"/>
              <a:t>n</a:t>
            </a:r>
            <a:r>
              <a:rPr lang="it-IT" dirty="0" smtClean="0"/>
              <a:t>ell’annuncio della </a:t>
            </a:r>
            <a:r>
              <a:rPr lang="it-IT" b="1" dirty="0" smtClean="0">
                <a:solidFill>
                  <a:srgbClr val="FF0000"/>
                </a:solidFill>
              </a:rPr>
              <a:t>Parola</a:t>
            </a:r>
            <a:r>
              <a:rPr lang="it-IT" dirty="0" smtClean="0"/>
              <a:t> (</a:t>
            </a:r>
            <a:r>
              <a:rPr lang="it-IT" i="1" dirty="0" err="1" smtClean="0"/>
              <a:t>kerigma</a:t>
            </a:r>
            <a:r>
              <a:rPr lang="it-IT" dirty="0" smtClean="0"/>
              <a:t>)    </a:t>
            </a:r>
          </a:p>
          <a:p>
            <a:pPr marL="896938" lvl="1" indent="-3556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dirty="0" smtClean="0"/>
              <a:t>nell’attuare nella </a:t>
            </a:r>
            <a:r>
              <a:rPr lang="it-IT" b="1" dirty="0" smtClean="0">
                <a:solidFill>
                  <a:srgbClr val="FF0000"/>
                </a:solidFill>
              </a:rPr>
              <a:t>celebrazione liturgica e rituale </a:t>
            </a:r>
            <a:r>
              <a:rPr lang="it-IT" dirty="0" smtClean="0"/>
              <a:t>gli eventi della salvezza</a:t>
            </a:r>
          </a:p>
          <a:p>
            <a:pPr marL="896938" lvl="1" indent="-3556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it-IT" dirty="0" smtClean="0"/>
              <a:t>nell’attuare nella </a:t>
            </a:r>
            <a:r>
              <a:rPr lang="it-IT" b="1" dirty="0" smtClean="0">
                <a:solidFill>
                  <a:srgbClr val="FF0000"/>
                </a:solidFill>
              </a:rPr>
              <a:t>carità</a:t>
            </a:r>
            <a:r>
              <a:rPr lang="it-IT" dirty="0" smtClean="0"/>
              <a:t> quanto creduto e celebrato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534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3384376"/>
          </a:xfrm>
        </p:spPr>
        <p:txBody>
          <a:bodyPr>
            <a:normAutofit lnSpcReduction="10000"/>
          </a:bodyPr>
          <a:lstStyle/>
          <a:p>
            <a:r>
              <a:rPr lang="it-IT" b="1" dirty="0" smtClean="0"/>
              <a:t>La Pastorale della Chiesa dalla seconda metà del IV secolo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 già ben strutturate alcune figure pastorali</a:t>
            </a:r>
          </a:p>
          <a:p>
            <a:pPr marL="541338" indent="-266700">
              <a:buFont typeface="Wingdings" panose="05000000000000000000" pitchFamily="2" charset="2"/>
              <a:buChar char="§"/>
            </a:pPr>
            <a:r>
              <a:rPr lang="it-IT" dirty="0" smtClean="0"/>
              <a:t>il «catecumenato»</a:t>
            </a:r>
          </a:p>
          <a:p>
            <a:pPr marL="541338" indent="-266700">
              <a:buFont typeface="Wingdings" panose="05000000000000000000" pitchFamily="2" charset="2"/>
              <a:buChar char="§"/>
            </a:pPr>
            <a:r>
              <a:rPr lang="it-IT" dirty="0"/>
              <a:t>l</a:t>
            </a:r>
            <a:r>
              <a:rPr lang="it-IT" dirty="0" smtClean="0"/>
              <a:t>a «penitenza»</a:t>
            </a:r>
          </a:p>
          <a:p>
            <a:pPr marL="541338" indent="-266700">
              <a:buFont typeface="Wingdings" panose="05000000000000000000" pitchFamily="2" charset="2"/>
              <a:buChar char="§"/>
            </a:pPr>
            <a:r>
              <a:rPr lang="it-IT" dirty="0" smtClean="0"/>
              <a:t>l’«anno liturgico»</a:t>
            </a:r>
          </a:p>
          <a:p>
            <a:pPr marL="274638" indent="0">
              <a:buNone/>
            </a:pP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67916" y="3789040"/>
            <a:ext cx="842493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b="1" dirty="0" smtClean="0"/>
              <a:t>La Pastorale della Chiesa medievale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200" dirty="0" smtClean="0"/>
              <a:t>la Chiesa trova un’enorme espansione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200" dirty="0" smtClean="0"/>
              <a:t>La Pastorale sarà finalizzata ad operare sulle strutture e l’organizzazione sociali perché siano sempre più configurate cristianamente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66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r>
              <a:rPr lang="it-IT" b="1" dirty="0" smtClean="0"/>
              <a:t>La Pastorale della Chiesa post-tridentina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Il Concilio di Trento darà il via alla riforma nella Chiesa da un punto di vista pastorale:</a:t>
            </a:r>
          </a:p>
          <a:p>
            <a:pPr marL="719138" indent="-274638">
              <a:buFont typeface="Wingdings" panose="05000000000000000000" pitchFamily="2" charset="2"/>
              <a:buChar char="§"/>
            </a:pPr>
            <a:r>
              <a:rPr lang="it-IT" dirty="0"/>
              <a:t>o</a:t>
            </a:r>
            <a:r>
              <a:rPr lang="it-IT" dirty="0" smtClean="0"/>
              <a:t>bbligo di residenza dei vescovi e parroci</a:t>
            </a:r>
          </a:p>
          <a:p>
            <a:pPr marL="719138" indent="-274638">
              <a:buFont typeface="Wingdings" panose="05000000000000000000" pitchFamily="2" charset="2"/>
              <a:buChar char="§"/>
            </a:pPr>
            <a:r>
              <a:rPr lang="it-IT" dirty="0"/>
              <a:t>o</a:t>
            </a:r>
            <a:r>
              <a:rPr lang="it-IT" dirty="0" smtClean="0"/>
              <a:t>bbligo visite pastorali periodiche</a:t>
            </a:r>
          </a:p>
          <a:p>
            <a:pPr marL="719138" indent="-274638">
              <a:buFont typeface="Wingdings" panose="05000000000000000000" pitchFamily="2" charset="2"/>
              <a:buChar char="§"/>
            </a:pPr>
            <a:r>
              <a:rPr lang="it-IT" dirty="0"/>
              <a:t>f</a:t>
            </a:r>
            <a:r>
              <a:rPr lang="it-IT" dirty="0" smtClean="0"/>
              <a:t>ormazione del clero</a:t>
            </a:r>
          </a:p>
          <a:p>
            <a:pPr marL="719138" indent="-274638">
              <a:buFont typeface="Wingdings" panose="05000000000000000000" pitchFamily="2" charset="2"/>
              <a:buChar char="§"/>
            </a:pPr>
            <a:r>
              <a:rPr lang="it-IT" dirty="0"/>
              <a:t>o</a:t>
            </a:r>
            <a:r>
              <a:rPr lang="it-IT" dirty="0" smtClean="0"/>
              <a:t>bbligo omelie domenicali e costituzione di un  catechismo per la formazione cristiana del popolo</a:t>
            </a:r>
          </a:p>
          <a:p>
            <a:pPr marL="719138" indent="-274638">
              <a:buFont typeface="Wingdings" panose="05000000000000000000" pitchFamily="2" charset="2"/>
              <a:buChar char="§"/>
            </a:pPr>
            <a:r>
              <a:rPr lang="it-IT" dirty="0"/>
              <a:t>r</a:t>
            </a:r>
            <a:r>
              <a:rPr lang="it-IT" dirty="0" smtClean="0"/>
              <a:t>iforma liturgica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62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5832648"/>
          </a:xfrm>
        </p:spPr>
        <p:txBody>
          <a:bodyPr/>
          <a:lstStyle/>
          <a:p>
            <a:r>
              <a:rPr lang="it-IT" b="1" dirty="0" smtClean="0"/>
              <a:t>La Pastorale della Chiesa nel Vaticano II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2 cardini fondamentali</a:t>
            </a:r>
          </a:p>
          <a:p>
            <a:pPr indent="12700">
              <a:buFont typeface="Wingdings" panose="05000000000000000000" pitchFamily="2" charset="2"/>
              <a:buChar char="§"/>
            </a:pPr>
            <a:r>
              <a:rPr lang="it-IT" b="1" dirty="0"/>
              <a:t> </a:t>
            </a:r>
            <a:r>
              <a:rPr lang="it-IT" b="1" dirty="0" smtClean="0"/>
              <a:t> </a:t>
            </a:r>
            <a:r>
              <a:rPr lang="it-IT" b="1" i="1" dirty="0" smtClean="0"/>
              <a:t>Lumen </a:t>
            </a:r>
            <a:r>
              <a:rPr lang="it-IT" b="1" i="1" dirty="0" err="1" smtClean="0"/>
              <a:t>Gentium</a:t>
            </a:r>
            <a:r>
              <a:rPr lang="it-IT" b="1" i="1" dirty="0" smtClean="0"/>
              <a:t> </a:t>
            </a:r>
            <a:r>
              <a:rPr lang="it-IT" sz="2800" dirty="0" smtClean="0"/>
              <a:t>(Costituzione dogmatica </a:t>
            </a:r>
          </a:p>
          <a:p>
            <a:pPr indent="0">
              <a:buNone/>
            </a:pPr>
            <a:r>
              <a:rPr lang="it-IT" sz="2800" dirty="0" smtClean="0"/>
              <a:t>     sulla Chiesa)</a:t>
            </a:r>
          </a:p>
          <a:p>
            <a:pPr marL="800100" indent="-457200">
              <a:buFont typeface="Wingdings" panose="05000000000000000000" pitchFamily="2" charset="2"/>
              <a:buChar char="§"/>
            </a:pPr>
            <a:r>
              <a:rPr lang="it-IT" b="1" i="1" dirty="0" err="1" smtClean="0"/>
              <a:t>Gaudium</a:t>
            </a:r>
            <a:r>
              <a:rPr lang="it-IT" b="1" i="1" dirty="0" smtClean="0"/>
              <a:t> et </a:t>
            </a:r>
            <a:r>
              <a:rPr lang="it-IT" b="1" i="1" dirty="0" err="1" smtClean="0"/>
              <a:t>Spes</a:t>
            </a:r>
            <a:r>
              <a:rPr lang="it-IT" b="1" i="1" dirty="0" smtClean="0"/>
              <a:t> </a:t>
            </a:r>
            <a:r>
              <a:rPr lang="it-IT" sz="2800" dirty="0" smtClean="0"/>
              <a:t>(Costituzione Pastorale sulla Chiesa nel mondo contemporaneo</a:t>
            </a:r>
            <a:r>
              <a:rPr lang="it-IT" dirty="0" smtClean="0"/>
              <a:t>)</a:t>
            </a:r>
            <a:endParaRPr lang="it-IT" dirty="0"/>
          </a:p>
          <a:p>
            <a:pPr marL="546100" indent="-457200">
              <a:buFont typeface="Wingdings" panose="05000000000000000000" pitchFamily="2" charset="2"/>
              <a:buChar char="Ø"/>
            </a:pPr>
            <a:r>
              <a:rPr lang="it-IT" dirty="0" smtClean="0"/>
              <a:t>La Chiesa punta ad un aggiornamento:</a:t>
            </a:r>
          </a:p>
          <a:p>
            <a:pPr marL="546100" indent="-190500">
              <a:buFont typeface="Wingdings" panose="05000000000000000000" pitchFamily="2" charset="2"/>
              <a:buChar char="§"/>
            </a:pPr>
            <a:r>
              <a:rPr lang="it-IT" dirty="0"/>
              <a:t> </a:t>
            </a:r>
            <a:r>
              <a:rPr lang="it-IT" dirty="0" smtClean="0"/>
              <a:t>  riforma</a:t>
            </a:r>
          </a:p>
          <a:p>
            <a:pPr marL="546100" indent="-190500">
              <a:buFont typeface="Wingdings" panose="05000000000000000000" pitchFamily="2" charset="2"/>
              <a:buChar char="§"/>
            </a:pPr>
            <a:r>
              <a:rPr lang="it-IT" dirty="0"/>
              <a:t> </a:t>
            </a:r>
            <a:r>
              <a:rPr lang="it-IT" dirty="0" smtClean="0"/>
              <a:t>  rinnovamento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984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|0.7|0.5|0.6|0.6"/>
</p:tagLst>
</file>

<file path=ppt/theme/theme1.xml><?xml version="1.0" encoding="utf-8"?>
<a:theme xmlns:a="http://schemas.openxmlformats.org/drawingml/2006/main" name="Tema di Office">
  <a:themeElements>
    <a:clrScheme name="Personalizzato 1">
      <a:dk1>
        <a:sysClr val="windowText" lastClr="000000"/>
      </a:dk1>
      <a:lt1>
        <a:sysClr val="window" lastClr="FFFFFF"/>
      </a:lt1>
      <a:dk2>
        <a:srgbClr val="3E3D2D"/>
      </a:dk2>
      <a:lt2>
        <a:srgbClr val="DFFE82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3694</TotalTime>
  <Words>924</Words>
  <Application>Microsoft Office PowerPoint</Application>
  <PresentationFormat>Presentazione su schermo (4:3)</PresentationFormat>
  <Paragraphs>211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  CORSO DI PASTORALE  Le articolazioni dell’agire ecclesiale</vt:lpstr>
      <vt:lpstr>Presentazione standard di PowerPoint</vt:lpstr>
      <vt:lpstr>Pastorale  (=) (≅) (≠)  prassi</vt:lpstr>
      <vt:lpstr>Presentazione standard di PowerPoint</vt:lpstr>
      <vt:lpstr>Presentazione standard di PowerPoint</vt:lpstr>
      <vt:lpstr>Una panoramica storica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LIVELLO - l’impegno fondamentale e obiettivo finale dell’azione ecclesiale : « nel mondo per il mondo, al servizio del Regno di Dio»</vt:lpstr>
      <vt:lpstr>II LIVELLO - Le funzioni o mediazioni ecclesiali al servizio di Dio: i «segni» evangelizzatori  diaconia, koinonia, martyria, liturgia</vt:lpstr>
      <vt:lpstr>DIACONIA</vt:lpstr>
      <vt:lpstr>KOINONIA</vt:lpstr>
      <vt:lpstr>MARTYRIA</vt:lpstr>
      <vt:lpstr>LITURGIA</vt:lpstr>
      <vt:lpstr>III LIVELLO - Le forme e ambiti principali del processo evangelizzatore: azione missionaria, azione catecumenale, azione pastorale, presenza e azione nel mondo</vt:lpstr>
      <vt:lpstr> IV LIVELLO – Gli agenti e i condizionamenti personali e istituzionali della prassi ecclesiale</vt:lpstr>
      <vt:lpstr>Presentazione standard di PowerPoint</vt:lpstr>
      <vt:lpstr>Presentazione standard di PowerPoint</vt:lpstr>
    </vt:vector>
  </TitlesOfParts>
  <Company>SpacFish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Verso quale CHIESA dobbiamo camminare?</dc:title>
  <dc:creator>Enzo Stefano</dc:creator>
  <cp:lastModifiedBy>STEFANO</cp:lastModifiedBy>
  <cp:revision>93</cp:revision>
  <dcterms:created xsi:type="dcterms:W3CDTF">2017-01-21T10:44:19Z</dcterms:created>
  <dcterms:modified xsi:type="dcterms:W3CDTF">2017-03-20T16:24:58Z</dcterms:modified>
</cp:coreProperties>
</file>