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62" autoAdjust="0"/>
  </p:normalViewPr>
  <p:slideViewPr>
    <p:cSldViewPr>
      <p:cViewPr varScale="1">
        <p:scale>
          <a:sx n="96" d="100"/>
          <a:sy n="96" d="100"/>
        </p:scale>
        <p:origin x="-40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0AFAB32C-D334-400B-B09A-E2020ECD777D}" type="datetimeFigureOut">
              <a:rPr lang="it-IT"/>
              <a:pPr>
                <a:defRPr/>
              </a:pPr>
              <a:t>10/01/2017</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2F00A3E6-C6F0-41B5-B95D-994D7D9EA8AF}" type="slidenum">
              <a:rPr lang="it-IT"/>
              <a:pPr>
                <a:defRPr/>
              </a:pPr>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8A3B0892-F7EC-4D34-A905-6BDA2F493528}" type="datetimeFigureOut">
              <a:rPr lang="it-IT"/>
              <a:pPr>
                <a:defRPr/>
              </a:pPr>
              <a:t>10/01/2017</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B067D1D9-4072-4D7D-B0D4-74C07898DC40}" type="slidenum">
              <a:rPr lang="it-IT"/>
              <a:pPr>
                <a:defRPr/>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F6435285-4B71-4831-9163-86C251479E55}" type="datetimeFigureOut">
              <a:rPr lang="it-IT"/>
              <a:pPr>
                <a:defRPr/>
              </a:pPr>
              <a:t>10/01/2017</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BADAC090-6BE0-43BB-8893-158012CE28FC}" type="slidenum">
              <a:rPr lang="it-IT"/>
              <a:pPr>
                <a:defRPr/>
              </a:pPr>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D6B90523-3798-43CB-B7CC-63173E15ED04}" type="datetimeFigureOut">
              <a:rPr lang="it-IT"/>
              <a:pPr>
                <a:defRPr/>
              </a:pPr>
              <a:t>10/01/2017</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DCF769ED-A3DB-4117-9AAA-80D2EA3BC7C0}" type="slidenum">
              <a:rPr lang="it-IT"/>
              <a:pPr>
                <a:defRPr/>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8F2671ED-1595-4ECF-9316-6285C2B70851}" type="datetimeFigureOut">
              <a:rPr lang="it-IT"/>
              <a:pPr>
                <a:defRPr/>
              </a:pPr>
              <a:t>10/01/2017</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F61BE7BF-D7E8-49F3-ABB3-C812B1296F64}" type="slidenum">
              <a:rPr lang="it-IT"/>
              <a:pPr>
                <a:defRPr/>
              </a:pPr>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F25FDC56-D959-42B3-BE72-6AB8037322B4}" type="datetimeFigureOut">
              <a:rPr lang="it-IT"/>
              <a:pPr>
                <a:defRPr/>
              </a:pPr>
              <a:t>10/01/2017</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ED89605E-D485-424E-BA3D-E1E2FB3DEB6B}" type="slidenum">
              <a:rPr lang="it-IT"/>
              <a:pPr>
                <a:defRPr/>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9978E3F1-1243-4FD1-B9C2-00495026D88C}" type="datetimeFigureOut">
              <a:rPr lang="it-IT"/>
              <a:pPr>
                <a:defRPr/>
              </a:pPr>
              <a:t>10/01/2017</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917FBF02-38FF-4196-BD91-076DBCA4109B}" type="slidenum">
              <a:rPr lang="it-IT"/>
              <a:pPr>
                <a:defRPr/>
              </a:pPr>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E4B20991-A677-4475-A9EA-85744CCF433E}" type="datetimeFigureOut">
              <a:rPr lang="it-IT"/>
              <a:pPr>
                <a:defRPr/>
              </a:pPr>
              <a:t>10/01/2017</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723BF319-F24C-4F1F-BB29-9AF9E2457204}" type="slidenum">
              <a:rPr lang="it-IT"/>
              <a:pPr>
                <a:defRPr/>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4E29D31D-9DFB-4524-AA69-7C175CB6295E}" type="datetimeFigureOut">
              <a:rPr lang="it-IT"/>
              <a:pPr>
                <a:defRPr/>
              </a:pPr>
              <a:t>10/01/2017</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9BFCB675-4D32-4CBB-89C2-84DB7A053FDA}" type="slidenum">
              <a:rPr lang="it-IT"/>
              <a:pPr>
                <a:defRPr/>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6D0878DF-768E-4952-9E6C-C8927D387777}" type="datetimeFigureOut">
              <a:rPr lang="it-IT"/>
              <a:pPr>
                <a:defRPr/>
              </a:pPr>
              <a:t>10/01/2017</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8D905EC5-AFBF-48E5-B605-41B6D556C09E}" type="slidenum">
              <a:rPr lang="it-IT"/>
              <a:pPr>
                <a:defRPr/>
              </a:pPr>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E72E822A-3F8B-4147-80A8-E6237D89F6F4}" type="datetimeFigureOut">
              <a:rPr lang="it-IT"/>
              <a:pPr>
                <a:defRPr/>
              </a:pPr>
              <a:t>10/01/2017</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1A593BC8-9634-4489-9D1E-547AF722A6B9}" type="slidenum">
              <a:rPr lang="it-IT"/>
              <a:pPr>
                <a:defRPr/>
              </a:pPr>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04102682-D4FE-4AE5-9F49-04D4DBCF656E}" type="datetimeFigureOut">
              <a:rPr lang="it-IT"/>
              <a:pPr>
                <a:defRPr/>
              </a:pPr>
              <a:t>10/01/2017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964DD57-4A38-4D91-8A4B-E344F684CB1E}" type="slidenum">
              <a:rPr lang="it-IT"/>
              <a:pPr>
                <a:defRPr/>
              </a:pPr>
              <a:t>‹#›</a:t>
            </a:fld>
            <a:endParaRPr lang="it-IT"/>
          </a:p>
        </p:txBody>
      </p:sp>
    </p:spTree>
  </p:cSld>
  <p:clrMap bg1="dk1" tx1="lt1" bg2="dk2" tx2="lt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olo 1"/>
          <p:cNvSpPr>
            <a:spLocks noGrp="1"/>
          </p:cNvSpPr>
          <p:nvPr>
            <p:ph type="ctrTitle"/>
          </p:nvPr>
        </p:nvSpPr>
        <p:spPr/>
        <p:txBody>
          <a:bodyPr/>
          <a:lstStyle/>
          <a:p>
            <a:r>
              <a:rPr lang="it-IT" smtClean="0"/>
              <a:t>La Chiesa nel disegno di Dio</a:t>
            </a:r>
          </a:p>
        </p:txBody>
      </p:sp>
      <p:sp>
        <p:nvSpPr>
          <p:cNvPr id="3" name="Sottotitolo 2"/>
          <p:cNvSpPr>
            <a:spLocks noGrp="1"/>
          </p:cNvSpPr>
          <p:nvPr>
            <p:ph type="subTitle" idx="1"/>
          </p:nvPr>
        </p:nvSpPr>
        <p:spPr/>
        <p:txBody>
          <a:bodyPr rtlCol="0">
            <a:normAutofit/>
          </a:bodyPr>
          <a:lstStyle/>
          <a:p>
            <a:pPr fontAlgn="auto">
              <a:spcAft>
                <a:spcPts val="0"/>
              </a:spcAft>
              <a:buFont typeface="Arial" pitchFamily="34" charset="0"/>
              <a:buNone/>
              <a:defRPr/>
            </a:pPr>
            <a:r>
              <a:rPr lang="it-IT" dirty="0" smtClean="0"/>
              <a:t>Prof. Marco </a:t>
            </a:r>
            <a:r>
              <a:rPr lang="it-IT" dirty="0" err="1" smtClean="0"/>
              <a:t>Caccin</a:t>
            </a:r>
            <a:endParaRPr lang="it-IT" dirty="0"/>
          </a:p>
        </p:txBody>
      </p:sp>
      <p:sp>
        <p:nvSpPr>
          <p:cNvPr id="13315" name="CasellaDiTesto 3"/>
          <p:cNvSpPr txBox="1">
            <a:spLocks noChangeArrowheads="1"/>
          </p:cNvSpPr>
          <p:nvPr/>
        </p:nvSpPr>
        <p:spPr bwMode="auto">
          <a:xfrm>
            <a:off x="1258888" y="404813"/>
            <a:ext cx="5616575" cy="369887"/>
          </a:xfrm>
          <a:prstGeom prst="rect">
            <a:avLst/>
          </a:prstGeom>
          <a:noFill/>
          <a:ln w="9525">
            <a:noFill/>
            <a:miter lim="800000"/>
            <a:headEnd/>
            <a:tailEnd/>
          </a:ln>
        </p:spPr>
        <p:txBody>
          <a:bodyPr>
            <a:spAutoFit/>
          </a:bodyPr>
          <a:lstStyle/>
          <a:p>
            <a:r>
              <a:rPr lang="it-IT">
                <a:latin typeface="Calibri" pitchFamily="34" charset="0"/>
              </a:rPr>
              <a:t>           Scuola diocesana di teologia San Marco Evangelista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fontAlgn="auto">
              <a:spcAft>
                <a:spcPts val="0"/>
              </a:spcAft>
              <a:defRPr/>
            </a:pPr>
            <a:r>
              <a:rPr lang="it-IT" dirty="0" smtClean="0"/>
              <a:t>5) La Chiesa. Tempio dello Spirito Santo.</a:t>
            </a:r>
            <a:endParaRPr lang="it-IT" dirty="0"/>
          </a:p>
        </p:txBody>
      </p:sp>
      <p:sp>
        <p:nvSpPr>
          <p:cNvPr id="3" name="Segnaposto contenuto 2"/>
          <p:cNvSpPr>
            <a:spLocks noGrp="1"/>
          </p:cNvSpPr>
          <p:nvPr>
            <p:ph idx="1"/>
          </p:nvPr>
        </p:nvSpPr>
        <p:spPr/>
        <p:txBody>
          <a:bodyPr rtlCol="0">
            <a:normAutofit fontScale="92500" lnSpcReduction="10000"/>
          </a:bodyPr>
          <a:lstStyle/>
          <a:p>
            <a:pPr marL="0" indent="0" fontAlgn="auto">
              <a:spcAft>
                <a:spcPts val="0"/>
              </a:spcAft>
              <a:buFont typeface="Arial" pitchFamily="34" charset="0"/>
              <a:buNone/>
              <a:defRPr/>
            </a:pPr>
            <a:r>
              <a:rPr lang="it-IT" dirty="0" smtClean="0"/>
              <a:t>«Lo Spirito Santo è il principio di ogni azione vitale e veramente salvifica in ciascuna delle diverse membra del Corpo. Egli opera in molti modi l’edificazione </a:t>
            </a:r>
            <a:r>
              <a:rPr lang="it-IT" dirty="0"/>
              <a:t>d</a:t>
            </a:r>
            <a:r>
              <a:rPr lang="it-IT" dirty="0" smtClean="0"/>
              <a:t>ell’intero Corpo nella carità; mediante la Parola di Dio che ha il potere di edificare (AT. 20,32); mediante il Battesimo con il quale forma il Corpo di Cristo; mediante i sacramenti che fanno crescere e guariscono le membra di Cristo».</a:t>
            </a:r>
          </a:p>
          <a:p>
            <a:pPr marL="0" indent="0" fontAlgn="auto">
              <a:spcAft>
                <a:spcPts val="0"/>
              </a:spcAft>
              <a:buFont typeface="Arial" pitchFamily="34" charset="0"/>
              <a:buNone/>
              <a:defRPr/>
            </a:pPr>
            <a:r>
              <a:rPr lang="it-IT" dirty="0" smtClean="0"/>
              <a:t>(Catechismo della Chiesa Cattolica, n.798)</a:t>
            </a:r>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olo 7"/>
          <p:cNvSpPr>
            <a:spLocks noGrp="1"/>
          </p:cNvSpPr>
          <p:nvPr>
            <p:ph type="ctrTitle"/>
          </p:nvPr>
        </p:nvSpPr>
        <p:spPr/>
        <p:txBody>
          <a:bodyPr/>
          <a:lstStyle/>
          <a:p>
            <a:r>
              <a:rPr lang="it-IT" smtClean="0"/>
              <a:t>La Chiesa è una, santa, cattolica ed apostolica</a:t>
            </a:r>
          </a:p>
        </p:txBody>
      </p:sp>
      <p:sp>
        <p:nvSpPr>
          <p:cNvPr id="9" name="Sottotitolo 8"/>
          <p:cNvSpPr>
            <a:spLocks noGrp="1"/>
          </p:cNvSpPr>
          <p:nvPr>
            <p:ph type="subTitle" idx="1"/>
          </p:nvPr>
        </p:nvSpPr>
        <p:spPr/>
        <p:txBody>
          <a:bodyPr rtlCol="0">
            <a:normAutofit/>
          </a:bodyPr>
          <a:lstStyle/>
          <a:p>
            <a:pPr fontAlgn="auto">
              <a:spcAft>
                <a:spcPts val="0"/>
              </a:spcAft>
              <a:buFont typeface="Arial" pitchFamily="34" charset="0"/>
              <a:buNone/>
              <a:defRPr/>
            </a:pPr>
            <a:endParaRPr lang="it-IT"/>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olo 1"/>
          <p:cNvSpPr>
            <a:spLocks noGrp="1"/>
          </p:cNvSpPr>
          <p:nvPr>
            <p:ph type="title"/>
          </p:nvPr>
        </p:nvSpPr>
        <p:spPr/>
        <p:txBody>
          <a:bodyPr/>
          <a:lstStyle/>
          <a:p>
            <a:r>
              <a:rPr lang="it-IT" smtClean="0"/>
              <a:t>1) La Chiesa è una.</a:t>
            </a:r>
          </a:p>
        </p:txBody>
      </p:sp>
      <p:sp>
        <p:nvSpPr>
          <p:cNvPr id="24578" name="Segnaposto contenuto 2"/>
          <p:cNvSpPr>
            <a:spLocks noGrp="1"/>
          </p:cNvSpPr>
          <p:nvPr>
            <p:ph idx="1"/>
          </p:nvPr>
        </p:nvSpPr>
        <p:spPr/>
        <p:txBody>
          <a:bodyPr/>
          <a:lstStyle/>
          <a:p>
            <a:pPr marL="0" indent="0">
              <a:buFont typeface="Arial" charset="0"/>
              <a:buNone/>
            </a:pPr>
            <a:r>
              <a:rPr lang="it-IT" smtClean="0"/>
              <a:t>Essa ha un solo Signore, professa una sola fede, nasce da un solo Battesimo, forma un solo Corpo, vivificato da un solo Spirito, in vista di un’unica speranza, al compimento della quale saranno superate tutte le divisioni.</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olo 1"/>
          <p:cNvSpPr>
            <a:spLocks noGrp="1"/>
          </p:cNvSpPr>
          <p:nvPr>
            <p:ph type="title"/>
          </p:nvPr>
        </p:nvSpPr>
        <p:spPr/>
        <p:txBody>
          <a:bodyPr/>
          <a:lstStyle/>
          <a:p>
            <a:r>
              <a:rPr lang="it-IT" smtClean="0"/>
              <a:t>2) La Chiesa è santa.</a:t>
            </a:r>
          </a:p>
        </p:txBody>
      </p:sp>
      <p:sp>
        <p:nvSpPr>
          <p:cNvPr id="25602" name="Segnaposto contenuto 2"/>
          <p:cNvSpPr>
            <a:spLocks noGrp="1"/>
          </p:cNvSpPr>
          <p:nvPr>
            <p:ph idx="1"/>
          </p:nvPr>
        </p:nvSpPr>
        <p:spPr/>
        <p:txBody>
          <a:bodyPr/>
          <a:lstStyle/>
          <a:p>
            <a:pPr marL="0" indent="0">
              <a:buFont typeface="Arial" charset="0"/>
              <a:buNone/>
            </a:pPr>
            <a:r>
              <a:rPr lang="it-IT" smtClean="0"/>
              <a:t>Il Dio santissimo è il suo autore; Cristo, suo sposo, ha dato se stesso per lei, per santificarla; lo Spirito di santità la vivifica. Benchè comprenda in sé uomini peccatori, è senza macchia: ex maculatis immaculata.</a:t>
            </a:r>
          </a:p>
          <a:p>
            <a:pPr marL="0" indent="0">
              <a:buFont typeface="Arial" charset="0"/>
              <a:buNone/>
            </a:pPr>
            <a:r>
              <a:rPr lang="it-IT" smtClean="0"/>
              <a:t>Nei santi risplende la sua santità; in Maria è già la tutta santa.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olo 1"/>
          <p:cNvSpPr>
            <a:spLocks noGrp="1"/>
          </p:cNvSpPr>
          <p:nvPr>
            <p:ph type="title"/>
          </p:nvPr>
        </p:nvSpPr>
        <p:spPr/>
        <p:txBody>
          <a:bodyPr/>
          <a:lstStyle/>
          <a:p>
            <a:r>
              <a:rPr lang="it-IT" smtClean="0"/>
              <a:t>3) La Chiesa è cattolica.</a:t>
            </a:r>
          </a:p>
        </p:txBody>
      </p:sp>
      <p:sp>
        <p:nvSpPr>
          <p:cNvPr id="26626" name="Segnaposto contenuto 4"/>
          <p:cNvSpPr>
            <a:spLocks noGrp="1"/>
          </p:cNvSpPr>
          <p:nvPr>
            <p:ph idx="1"/>
          </p:nvPr>
        </p:nvSpPr>
        <p:spPr/>
        <p:txBody>
          <a:bodyPr/>
          <a:lstStyle/>
          <a:p>
            <a:pPr marL="0" indent="0">
              <a:buFont typeface="Arial" charset="0"/>
              <a:buNone/>
            </a:pPr>
            <a:r>
              <a:rPr lang="it-IT" smtClean="0"/>
              <a:t>Essa annunzia la totalità della fede; porta in sé e amministra la pienezza dei mezzi di salvezza; è mandata a tutti i popoli; si rivolge a tutti gli uomini; abbraccia tutti i tempi; per sua natura è missionaria.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olo 1"/>
          <p:cNvSpPr>
            <a:spLocks noGrp="1"/>
          </p:cNvSpPr>
          <p:nvPr>
            <p:ph type="title"/>
          </p:nvPr>
        </p:nvSpPr>
        <p:spPr/>
        <p:txBody>
          <a:bodyPr/>
          <a:lstStyle/>
          <a:p>
            <a:r>
              <a:rPr lang="it-IT" smtClean="0"/>
              <a:t>4) La Chiesa è apostolica</a:t>
            </a:r>
          </a:p>
        </p:txBody>
      </p:sp>
      <p:sp>
        <p:nvSpPr>
          <p:cNvPr id="27650" name="Segnaposto contenuto 2"/>
          <p:cNvSpPr>
            <a:spLocks noGrp="1"/>
          </p:cNvSpPr>
          <p:nvPr>
            <p:ph idx="1"/>
          </p:nvPr>
        </p:nvSpPr>
        <p:spPr/>
        <p:txBody>
          <a:bodyPr/>
          <a:lstStyle/>
          <a:p>
            <a:pPr marL="0" indent="0">
              <a:buFont typeface="Arial" charset="0"/>
              <a:buNone/>
            </a:pPr>
            <a:r>
              <a:rPr lang="it-IT" smtClean="0"/>
              <a:t>È costruita su basamenti duraturi, i dodici apostoli dell’ Agnello (Ap. 21, 24); è indistruttibile; è infallibilmente conservata nella verità; Cristo la governa per mezzo di Pietro e degli altri Apostoli, presenti nei loro successori, il Papa e il collegio dei vescovi.</a:t>
            </a:r>
          </a:p>
          <a:p>
            <a:pPr marL="0" indent="0">
              <a:buFont typeface="Arial" charset="0"/>
              <a:buNone/>
            </a:pPr>
            <a:r>
              <a:rPr lang="it-IT" smtClean="0"/>
              <a:t>(Catechismo della Chiesa Cattolica, nn.866-869)</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fontAlgn="auto">
              <a:spcAft>
                <a:spcPts val="0"/>
              </a:spcAft>
              <a:defRPr/>
            </a:pPr>
            <a:r>
              <a:rPr lang="it-IT" dirty="0" smtClean="0"/>
              <a:t>1)La Chiesa popolo di Dio, corpo di Cristo, tempio dello Spirito Santo</a:t>
            </a:r>
            <a:endParaRPr lang="it-IT" dirty="0"/>
          </a:p>
        </p:txBody>
      </p:sp>
      <p:sp>
        <p:nvSpPr>
          <p:cNvPr id="3" name="Segnaposto contenuto 2"/>
          <p:cNvSpPr>
            <a:spLocks noGrp="1"/>
          </p:cNvSpPr>
          <p:nvPr>
            <p:ph idx="1"/>
          </p:nvPr>
        </p:nvSpPr>
        <p:spPr/>
        <p:txBody>
          <a:bodyPr rtlCol="0">
            <a:normAutofit fontScale="92500" lnSpcReduction="10000"/>
          </a:bodyPr>
          <a:lstStyle/>
          <a:p>
            <a:pPr marL="0" indent="0" fontAlgn="auto">
              <a:spcAft>
                <a:spcPts val="0"/>
              </a:spcAft>
              <a:buFont typeface="Arial" pitchFamily="34" charset="0"/>
              <a:buNone/>
              <a:defRPr/>
            </a:pPr>
            <a:r>
              <a:rPr lang="it-IT" dirty="0" smtClean="0"/>
              <a:t>«Nel linguaggio cristiano, il termine Chiesa designa l’assemblea liturgica, ma anche la comunità locale o tutta la comunità universale dei credenti. Di fatto questi tre significati sono inseparabili. La Chiesa è il popolo che Dio raduna nel mondo intero. Essa esiste nelle comunità locali e si realizza nell’assemblea liturgica, soprattutto eucaristica. Essa vive della Parola e del Corpo di Cristo, divenendo così essa stessa Corpo di Cristo (Catechismo della Chiesa Cattolica, n.752)» </a:t>
            </a:r>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fontAlgn="auto">
              <a:spcAft>
                <a:spcPts val="0"/>
              </a:spcAft>
              <a:defRPr/>
            </a:pPr>
            <a:r>
              <a:rPr lang="it-IT" dirty="0" smtClean="0"/>
              <a:t>2)La Chiesa, insieme visibile e spirituale</a:t>
            </a:r>
            <a:endParaRPr lang="it-IT" dirty="0"/>
          </a:p>
        </p:txBody>
      </p:sp>
      <p:sp>
        <p:nvSpPr>
          <p:cNvPr id="3" name="Segnaposto contenuto 2"/>
          <p:cNvSpPr>
            <a:spLocks noGrp="1"/>
          </p:cNvSpPr>
          <p:nvPr>
            <p:ph idx="1"/>
          </p:nvPr>
        </p:nvSpPr>
        <p:spPr/>
        <p:txBody>
          <a:bodyPr rtlCol="0">
            <a:normAutofit fontScale="92500" lnSpcReduction="20000"/>
          </a:bodyPr>
          <a:lstStyle/>
          <a:p>
            <a:pPr marL="0" indent="0" fontAlgn="auto">
              <a:spcAft>
                <a:spcPts val="0"/>
              </a:spcAft>
              <a:buFont typeface="Arial" pitchFamily="34" charset="0"/>
              <a:buNone/>
              <a:defRPr/>
            </a:pPr>
            <a:r>
              <a:rPr lang="it-IT" dirty="0" smtClean="0"/>
              <a:t>«Cristo, unico mediatore, ha costituito sulla terra la sua Chiesa santa, comunità di fede, speranza e carità, come un organismo visibile; incessantemente la sostenta e per essa diffonde su tutti la verità e la grazia. La Chiesa è ad un tempo:</a:t>
            </a:r>
          </a:p>
          <a:p>
            <a:pPr marL="0" indent="0" fontAlgn="auto">
              <a:spcAft>
                <a:spcPts val="0"/>
              </a:spcAft>
              <a:buFont typeface="Arial" pitchFamily="34" charset="0"/>
              <a:buNone/>
              <a:defRPr/>
            </a:pPr>
            <a:r>
              <a:rPr lang="it-IT" dirty="0" smtClean="0"/>
              <a:t>-la società costituita da organi gerarchici e il        Corpo mistico di Cristo;</a:t>
            </a:r>
          </a:p>
          <a:p>
            <a:pPr marL="0" indent="0" fontAlgn="auto">
              <a:spcAft>
                <a:spcPts val="0"/>
              </a:spcAft>
              <a:buFont typeface="Arial" pitchFamily="34" charset="0"/>
              <a:buNone/>
              <a:defRPr/>
            </a:pPr>
            <a:r>
              <a:rPr lang="it-IT" dirty="0" smtClean="0"/>
              <a:t>-l’assemblea visibile e la comunità spirituale;</a:t>
            </a:r>
          </a:p>
          <a:p>
            <a:pPr marL="0" indent="0" fontAlgn="auto">
              <a:spcAft>
                <a:spcPts val="0"/>
              </a:spcAft>
              <a:buFont typeface="Arial" pitchFamily="34" charset="0"/>
              <a:buNone/>
              <a:defRPr/>
            </a:pPr>
            <a:r>
              <a:rPr lang="it-IT" dirty="0" smtClean="0"/>
              <a:t>-la Chiesa della Terra e la Chiesa ormai in possesso dei beni celesti</a:t>
            </a:r>
          </a:p>
          <a:p>
            <a:pPr marL="0" indent="0" fontAlgn="auto">
              <a:spcAft>
                <a:spcPts val="0"/>
              </a:spcAft>
              <a:buFont typeface="Arial" pitchFamily="34" charset="0"/>
              <a:buNone/>
              <a:defRPr/>
            </a:pPr>
            <a:r>
              <a:rPr lang="it-IT" dirty="0" smtClean="0"/>
              <a:t>(Catechismo della Chiesa Cattolica, n.771)»</a:t>
            </a:r>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olo 3"/>
          <p:cNvSpPr>
            <a:spLocks noGrp="1"/>
          </p:cNvSpPr>
          <p:nvPr>
            <p:ph type="title"/>
          </p:nvPr>
        </p:nvSpPr>
        <p:spPr/>
        <p:txBody>
          <a:bodyPr/>
          <a:lstStyle/>
          <a:p>
            <a:endParaRPr lang="it-IT" smtClean="0"/>
          </a:p>
        </p:txBody>
      </p:sp>
      <p:sp>
        <p:nvSpPr>
          <p:cNvPr id="5" name="Segnaposto contenuto 4"/>
          <p:cNvSpPr>
            <a:spLocks noGrp="1"/>
          </p:cNvSpPr>
          <p:nvPr>
            <p:ph idx="1"/>
          </p:nvPr>
        </p:nvSpPr>
        <p:spPr/>
        <p:txBody>
          <a:bodyPr rtlCol="0">
            <a:normAutofit fontScale="92500"/>
          </a:bodyPr>
          <a:lstStyle/>
          <a:p>
            <a:pPr marL="0" indent="0" fontAlgn="auto">
              <a:spcAft>
                <a:spcPts val="0"/>
              </a:spcAft>
              <a:buFont typeface="Arial" pitchFamily="34" charset="0"/>
              <a:buNone/>
              <a:defRPr/>
            </a:pPr>
            <a:r>
              <a:rPr lang="it-IT" dirty="0" smtClean="0"/>
              <a:t>«Gesù ha creato una chiesa, cioè una nuova, visibile comunità di salvezza. Egli la intende come un nuovo Israele, come un nuovo popolo di Dio, che ha il suo centro nella celebrazione della cena, da cui è sorto e in cui ha il suo permanente centro vitale. O, detto diversamente, il nuovo popolo di Dio è popolo in forza nel Corpo di Cristo».</a:t>
            </a:r>
          </a:p>
          <a:p>
            <a:pPr marL="0" indent="0" fontAlgn="auto">
              <a:spcAft>
                <a:spcPts val="0"/>
              </a:spcAft>
              <a:buFont typeface="Arial" pitchFamily="34" charset="0"/>
              <a:buNone/>
              <a:defRPr/>
            </a:pPr>
            <a:r>
              <a:rPr lang="it-IT" dirty="0" smtClean="0"/>
              <a:t>J. Ratzinger, Il nuovo Popolo di Dio, </a:t>
            </a:r>
            <a:r>
              <a:rPr lang="it-IT" dirty="0"/>
              <a:t>B</a:t>
            </a:r>
            <a:r>
              <a:rPr lang="it-IT" dirty="0" smtClean="0"/>
              <a:t>rescia 1992, p.88</a:t>
            </a:r>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olo 1"/>
          <p:cNvSpPr>
            <a:spLocks noGrp="1"/>
          </p:cNvSpPr>
          <p:nvPr>
            <p:ph type="title"/>
          </p:nvPr>
        </p:nvSpPr>
        <p:spPr/>
        <p:txBody>
          <a:bodyPr/>
          <a:lstStyle/>
          <a:p>
            <a:r>
              <a:rPr lang="it-IT" smtClean="0"/>
              <a:t>3) La Chiesa. Corpo di Cristo.</a:t>
            </a:r>
          </a:p>
        </p:txBody>
      </p:sp>
      <p:sp>
        <p:nvSpPr>
          <p:cNvPr id="17410" name="Segnaposto contenuto 2"/>
          <p:cNvSpPr>
            <a:spLocks noGrp="1"/>
          </p:cNvSpPr>
          <p:nvPr>
            <p:ph idx="1"/>
          </p:nvPr>
        </p:nvSpPr>
        <p:spPr/>
        <p:txBody>
          <a:bodyPr/>
          <a:lstStyle/>
          <a:p>
            <a:pPr marL="0" indent="0">
              <a:buFont typeface="Arial" charset="0"/>
              <a:buNone/>
            </a:pPr>
            <a:r>
              <a:rPr lang="it-IT" smtClean="0"/>
              <a:t>«Il figlio di Dio, unendo a sé la natura umana, e vincendo la morte con la sua morte e resurrezione, ha redento l’uomo e lo ha trasformato in una nuova creatura (cfr Gal.6,15; 2Cor.5,17). Comunicando infatti il suo Spirito, costituisce misticamente come suo corpo i suoi fratelli, chiamati fra tutte le genti».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olo 1"/>
          <p:cNvSpPr>
            <a:spLocks noGrp="1"/>
          </p:cNvSpPr>
          <p:nvPr>
            <p:ph type="title"/>
          </p:nvPr>
        </p:nvSpPr>
        <p:spPr/>
        <p:txBody>
          <a:bodyPr/>
          <a:lstStyle/>
          <a:p>
            <a:endParaRPr lang="it-IT" smtClean="0"/>
          </a:p>
        </p:txBody>
      </p:sp>
      <p:sp>
        <p:nvSpPr>
          <p:cNvPr id="3" name="Segnaposto contenuto 2"/>
          <p:cNvSpPr>
            <a:spLocks noGrp="1"/>
          </p:cNvSpPr>
          <p:nvPr>
            <p:ph idx="1"/>
          </p:nvPr>
        </p:nvSpPr>
        <p:spPr/>
        <p:txBody>
          <a:bodyPr rtlCol="0">
            <a:normAutofit fontScale="92500" lnSpcReduction="10000"/>
          </a:bodyPr>
          <a:lstStyle/>
          <a:p>
            <a:pPr marL="0" indent="0" fontAlgn="auto">
              <a:spcAft>
                <a:spcPts val="0"/>
              </a:spcAft>
              <a:buFont typeface="Arial" pitchFamily="34" charset="0"/>
              <a:buNone/>
              <a:defRPr/>
            </a:pPr>
            <a:r>
              <a:rPr lang="it-IT" dirty="0" smtClean="0"/>
              <a:t>«In quel corpo la vita di Cristo si diffonde nei credenti, che attraverso i sacramenti si uniscono in modo arcano e reale a Cristo sofferente e glorioso. Per mezzo del battesimo siamo resi conformi a Cristo: infatti noi tutti fummo battezzati in un solo spirito per costituire un solo corpo (1Cor. 12, 13)… Nella passione del pane eucaristico partecipando noi realmente nel Corpo del Signore, siamo elevati alla comunione con Lui e tra noi».</a:t>
            </a:r>
          </a:p>
          <a:p>
            <a:pPr marL="0" indent="0" fontAlgn="auto">
              <a:spcAft>
                <a:spcPts val="0"/>
              </a:spcAft>
              <a:buFont typeface="Arial" pitchFamily="34" charset="0"/>
              <a:buNone/>
              <a:defRPr/>
            </a:pPr>
            <a:r>
              <a:rPr lang="it-IT" dirty="0" smtClean="0"/>
              <a:t>(</a:t>
            </a:r>
            <a:r>
              <a:rPr lang="it-IT" dirty="0" err="1" smtClean="0"/>
              <a:t>Cost</a:t>
            </a:r>
            <a:r>
              <a:rPr lang="it-IT" dirty="0" smtClean="0"/>
              <a:t>. Lumen </a:t>
            </a:r>
            <a:r>
              <a:rPr lang="it-IT" dirty="0" err="1" smtClean="0"/>
              <a:t>Gentium</a:t>
            </a:r>
            <a:r>
              <a:rPr lang="it-IT" dirty="0" smtClean="0"/>
              <a:t>, n.7) </a:t>
            </a:r>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olo 1"/>
          <p:cNvSpPr>
            <a:spLocks noGrp="1"/>
          </p:cNvSpPr>
          <p:nvPr>
            <p:ph type="title"/>
          </p:nvPr>
        </p:nvSpPr>
        <p:spPr/>
        <p:txBody>
          <a:bodyPr/>
          <a:lstStyle/>
          <a:p>
            <a:r>
              <a:rPr lang="it-IT" smtClean="0"/>
              <a:t>4) La Chiesa. Popolo di Dio.</a:t>
            </a:r>
          </a:p>
        </p:txBody>
      </p:sp>
      <p:sp>
        <p:nvSpPr>
          <p:cNvPr id="3" name="Segnaposto contenuto 2"/>
          <p:cNvSpPr>
            <a:spLocks noGrp="1"/>
          </p:cNvSpPr>
          <p:nvPr>
            <p:ph idx="1"/>
          </p:nvPr>
        </p:nvSpPr>
        <p:spPr/>
        <p:txBody>
          <a:bodyPr rtlCol="0">
            <a:normAutofit fontScale="92500" lnSpcReduction="10000"/>
          </a:bodyPr>
          <a:lstStyle/>
          <a:p>
            <a:pPr marL="0" indent="0" fontAlgn="auto">
              <a:spcAft>
                <a:spcPts val="0"/>
              </a:spcAft>
              <a:buFont typeface="Arial" pitchFamily="34" charset="0"/>
              <a:buNone/>
              <a:defRPr/>
            </a:pPr>
            <a:r>
              <a:rPr lang="it-IT" dirty="0" smtClean="0"/>
              <a:t>«In ogni tempo e in ogni nazione è accetto a Dio chiunque lo teme e opera la giustizia (cfr. AT. 10, 35). Tuttavia Dio volle santificare e salvare gli uomini non individualmente e senza alcun legame tra loro, ma volle costituire di loro un popolo, che Lo riconoscesse nella verità e fedelmente lo servisse. Si scelse quindi per sé il popolo israelita, stabilì con lui un’alleanza, e lo formò progressivamente, manifestando nella sua storia se stesso e i suoi disegni e santificandolo per sé». </a:t>
            </a:r>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olo 1"/>
          <p:cNvSpPr>
            <a:spLocks noGrp="1"/>
          </p:cNvSpPr>
          <p:nvPr>
            <p:ph type="title"/>
          </p:nvPr>
        </p:nvSpPr>
        <p:spPr/>
        <p:txBody>
          <a:bodyPr/>
          <a:lstStyle/>
          <a:p>
            <a:endParaRPr lang="it-IT" smtClean="0"/>
          </a:p>
        </p:txBody>
      </p:sp>
      <p:sp>
        <p:nvSpPr>
          <p:cNvPr id="3" name="Segnaposto contenuto 2"/>
          <p:cNvSpPr>
            <a:spLocks noGrp="1"/>
          </p:cNvSpPr>
          <p:nvPr>
            <p:ph idx="1"/>
          </p:nvPr>
        </p:nvSpPr>
        <p:spPr/>
        <p:txBody>
          <a:bodyPr rtlCol="0">
            <a:normAutofit fontScale="92500" lnSpcReduction="20000"/>
          </a:bodyPr>
          <a:lstStyle/>
          <a:p>
            <a:pPr marL="0" indent="0" fontAlgn="auto">
              <a:spcAft>
                <a:spcPts val="0"/>
              </a:spcAft>
              <a:buFont typeface="Arial" pitchFamily="34" charset="0"/>
              <a:buNone/>
              <a:defRPr/>
            </a:pPr>
            <a:r>
              <a:rPr lang="it-IT" dirty="0" smtClean="0"/>
              <a:t>«Tutto questo però avvenne in preparazione e figura di quella nuova e perfetta alleanza da farsi in Cristo e di quella più pena rivelazione che doveva essere fatta per mezzo del Verbo stesso di Dio fatto uomo… Cristo istituì questo nuovo patto, cioè la nuova alleanza nel suo sangue (cfr. 1Cor. 11,25), chiamando questa dei Giudei e delle nazioni, perché si fondesse in unità non secondo la carne ma nello Spirito e costituisse il nuovo Popolo di Dio».</a:t>
            </a:r>
          </a:p>
          <a:p>
            <a:pPr marL="0" indent="0" fontAlgn="auto">
              <a:spcAft>
                <a:spcPts val="0"/>
              </a:spcAft>
              <a:buFont typeface="Arial" pitchFamily="34" charset="0"/>
              <a:buNone/>
              <a:defRPr/>
            </a:pPr>
            <a:r>
              <a:rPr lang="it-IT" dirty="0" smtClean="0"/>
              <a:t>( Lumen </a:t>
            </a:r>
            <a:r>
              <a:rPr lang="it-IT" dirty="0" err="1" smtClean="0"/>
              <a:t>Gentium</a:t>
            </a:r>
            <a:r>
              <a:rPr lang="it-IT" dirty="0" smtClean="0"/>
              <a:t>, n.9)</a:t>
            </a:r>
            <a:endParaRPr lang="it-I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olo 1"/>
          <p:cNvSpPr>
            <a:spLocks noGrp="1"/>
          </p:cNvSpPr>
          <p:nvPr>
            <p:ph type="title"/>
          </p:nvPr>
        </p:nvSpPr>
        <p:spPr/>
        <p:txBody>
          <a:bodyPr/>
          <a:lstStyle/>
          <a:p>
            <a:endParaRPr lang="it-IT" smtClean="0"/>
          </a:p>
        </p:txBody>
      </p:sp>
      <p:sp>
        <p:nvSpPr>
          <p:cNvPr id="3" name="Segnaposto contenuto 2"/>
          <p:cNvSpPr>
            <a:spLocks noGrp="1"/>
          </p:cNvSpPr>
          <p:nvPr>
            <p:ph idx="1"/>
          </p:nvPr>
        </p:nvSpPr>
        <p:spPr/>
        <p:txBody>
          <a:bodyPr rtlCol="0">
            <a:normAutofit fontScale="77500" lnSpcReduction="20000"/>
          </a:bodyPr>
          <a:lstStyle/>
          <a:p>
            <a:pPr marL="0" indent="0" fontAlgn="auto">
              <a:spcAft>
                <a:spcPts val="0"/>
              </a:spcAft>
              <a:buFont typeface="Arial" pitchFamily="34" charset="0"/>
              <a:buNone/>
              <a:defRPr/>
            </a:pPr>
            <a:r>
              <a:rPr lang="it-IT" dirty="0" smtClean="0"/>
              <a:t>Questo popolo messianico ha le seguenti caratteristiche:</a:t>
            </a:r>
          </a:p>
          <a:p>
            <a:pPr marL="0" indent="0" fontAlgn="auto">
              <a:spcAft>
                <a:spcPts val="0"/>
              </a:spcAft>
              <a:buFont typeface="Arial" pitchFamily="34" charset="0"/>
              <a:buNone/>
              <a:defRPr/>
            </a:pPr>
            <a:r>
              <a:rPr lang="it-IT" dirty="0" smtClean="0"/>
              <a:t>-ha per capo Cristo, morto e risorto;</a:t>
            </a:r>
          </a:p>
          <a:p>
            <a:pPr marL="0" indent="0" fontAlgn="auto">
              <a:spcAft>
                <a:spcPts val="0"/>
              </a:spcAft>
              <a:buFont typeface="Arial" pitchFamily="34" charset="0"/>
              <a:buNone/>
              <a:defRPr/>
            </a:pPr>
            <a:r>
              <a:rPr lang="it-IT" dirty="0" smtClean="0"/>
              <a:t>-ha per condizione la dignità e la libertà dei figli di Dio, nel cuore dei quali dimora lo Spirito Santo come in un Tempio;</a:t>
            </a:r>
          </a:p>
          <a:p>
            <a:pPr marL="0" indent="0" fontAlgn="auto">
              <a:spcAft>
                <a:spcPts val="0"/>
              </a:spcAft>
              <a:buFont typeface="Arial" pitchFamily="34" charset="0"/>
              <a:buNone/>
              <a:defRPr/>
            </a:pPr>
            <a:r>
              <a:rPr lang="it-IT" dirty="0" smtClean="0"/>
              <a:t>-ha per legge il nuovo precetto di amore come lo stesso Cristo ci ha amati;</a:t>
            </a:r>
          </a:p>
          <a:p>
            <a:pPr marL="0" indent="0" fontAlgn="auto">
              <a:spcAft>
                <a:spcPts val="0"/>
              </a:spcAft>
              <a:buFont typeface="Arial" pitchFamily="34" charset="0"/>
              <a:buNone/>
              <a:defRPr/>
            </a:pPr>
            <a:r>
              <a:rPr lang="it-IT" dirty="0" smtClean="0"/>
              <a:t>-ha per fine il regno di Dio (Lumen </a:t>
            </a:r>
            <a:r>
              <a:rPr lang="it-IT" dirty="0" err="1" smtClean="0"/>
              <a:t>Gentium</a:t>
            </a:r>
            <a:r>
              <a:rPr lang="it-IT" dirty="0" smtClean="0"/>
              <a:t>, n.9);</a:t>
            </a:r>
          </a:p>
          <a:p>
            <a:pPr marL="0" indent="0" fontAlgn="auto">
              <a:spcAft>
                <a:spcPts val="0"/>
              </a:spcAft>
              <a:buFont typeface="Arial" pitchFamily="34" charset="0"/>
              <a:buNone/>
              <a:defRPr/>
            </a:pPr>
            <a:r>
              <a:rPr lang="it-IT" dirty="0" smtClean="0"/>
              <a:t>-si diviene membri del Popolo di Dio in relazione alla fede in Cristo e al battesimo;</a:t>
            </a:r>
          </a:p>
          <a:p>
            <a:pPr marL="0" indent="0" fontAlgn="auto">
              <a:spcAft>
                <a:spcPts val="0"/>
              </a:spcAft>
              <a:buFont typeface="Arial" pitchFamily="34" charset="0"/>
              <a:buNone/>
              <a:defRPr/>
            </a:pPr>
            <a:r>
              <a:rPr lang="it-IT" dirty="0" smtClean="0"/>
              <a:t>-ha per missione di essere il sale della Terra e la luce del mondo.</a:t>
            </a:r>
            <a:endParaRPr lang="it-IT"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TotalTime>
  <Words>933</Words>
  <Application>Microsoft Office PowerPoint</Application>
  <PresentationFormat>On-screen Show (4:3)</PresentationFormat>
  <Paragraphs>42</Paragraphs>
  <Slides>15</Slides>
  <Notes>0</Notes>
  <HiddenSlides>0</HiddenSlides>
  <MMClips>0</MMClips>
  <ScaleCrop>false</ScaleCrop>
  <HeadingPairs>
    <vt:vector size="6" baseType="variant">
      <vt:variant>
        <vt:lpstr>Caratteri utilizzati</vt:lpstr>
      </vt:variant>
      <vt:variant>
        <vt:i4>2</vt:i4>
      </vt:variant>
      <vt:variant>
        <vt:lpstr>Modello struttura</vt:lpstr>
      </vt:variant>
      <vt:variant>
        <vt:i4>1</vt:i4>
      </vt:variant>
      <vt:variant>
        <vt:lpstr>Titoli diapositive</vt:lpstr>
      </vt:variant>
      <vt:variant>
        <vt:i4>15</vt:i4>
      </vt:variant>
    </vt:vector>
  </HeadingPairs>
  <TitlesOfParts>
    <vt:vector size="18" baseType="lpstr">
      <vt:lpstr>Calibri</vt:lpstr>
      <vt:lpstr>Arial</vt:lpstr>
      <vt:lpstr>Tema di Office</vt:lpstr>
      <vt:lpstr>La Chiesa nel disegno di Dio</vt:lpstr>
      <vt:lpstr>1)La Chiesa popolo di Dio, corpo di Cristo, tempio dello Spirito Santo</vt:lpstr>
      <vt:lpstr>2)La Chiesa, insieme visibile e spirituale</vt:lpstr>
      <vt:lpstr>Diapositiva 4</vt:lpstr>
      <vt:lpstr>3) La Chiesa. Corpo di Cristo.</vt:lpstr>
      <vt:lpstr>Diapositiva 6</vt:lpstr>
      <vt:lpstr>4) La Chiesa. Popolo di Dio.</vt:lpstr>
      <vt:lpstr>Diapositiva 8</vt:lpstr>
      <vt:lpstr>Diapositiva 9</vt:lpstr>
      <vt:lpstr>5) La Chiesa. Tempio dello Spirito Santo.</vt:lpstr>
      <vt:lpstr>La Chiesa è una, santa, cattolica ed apostolica</vt:lpstr>
      <vt:lpstr>1) La Chiesa è una.</vt:lpstr>
      <vt:lpstr>2) La Chiesa è santa.</vt:lpstr>
      <vt:lpstr>3) La Chiesa è cattolica.</vt:lpstr>
      <vt:lpstr>4) La Chiesa è apostolica</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Chiesa nel disegno di Dio</dc:title>
  <dc:creator>Utente</dc:creator>
  <cp:lastModifiedBy>anna</cp:lastModifiedBy>
  <cp:revision>8</cp:revision>
  <dcterms:created xsi:type="dcterms:W3CDTF">2017-01-02T16:03:22Z</dcterms:created>
  <dcterms:modified xsi:type="dcterms:W3CDTF">2017-01-10T14:03:49Z</dcterms:modified>
</cp:coreProperties>
</file>